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2.xml" ContentType="application/vnd.openxmlformats-officedocument.themeOverride+xml"/>
  <Override PartName="/ppt/notesSlides/notesSlide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3.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4.xml" ContentType="application/vnd.openxmlformats-officedocument.themeOverride+xml"/>
  <Override PartName="/ppt/notesSlides/notesSlide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5.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6.xml" ContentType="application/vnd.openxmlformats-officedocument.themeOverride+xml"/>
  <Override PartName="/ppt/notesSlides/notesSlide1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7.xml" ContentType="application/vnd.openxmlformats-officedocument.themeOverride+xml"/>
  <Override PartName="/ppt/notesSlides/notesSlide12.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3.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8.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1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421" r:id="rId2"/>
    <p:sldId id="416" r:id="rId3"/>
    <p:sldId id="428" r:id="rId4"/>
    <p:sldId id="455" r:id="rId5"/>
    <p:sldId id="441" r:id="rId6"/>
    <p:sldId id="430" r:id="rId7"/>
    <p:sldId id="462" r:id="rId8"/>
    <p:sldId id="434" r:id="rId9"/>
    <p:sldId id="460" r:id="rId10"/>
    <p:sldId id="454" r:id="rId11"/>
    <p:sldId id="459" r:id="rId12"/>
    <p:sldId id="461" r:id="rId13"/>
    <p:sldId id="440" r:id="rId14"/>
    <p:sldId id="457" r:id="rId15"/>
    <p:sldId id="443" r:id="rId16"/>
    <p:sldId id="444" r:id="rId17"/>
    <p:sldId id="450" r:id="rId18"/>
    <p:sldId id="463" r:id="rId19"/>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8.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9.xlsx"/></Relationships>
</file>

<file path=ppt/charts/_rels/chart13.xml.rels><?xml version="1.0" encoding="UTF-8" standalone="yes"?>
<Relationships xmlns="http://schemas.openxmlformats.org/package/2006/relationships"><Relationship Id="rId3" Type="http://schemas.openxmlformats.org/officeDocument/2006/relationships/oleObject" Target="file:///\\192.168.0.200\p_10_Control_de_Calidad\2025\INDICADORES\05-MAYO\RNC%20MAY.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192.168.0.200\p_10_Control_de_Calidad\2025\INDICADORES\05-MAYO\RNC%20MAY.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0.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1.xlsx"/></Relationships>
</file>

<file path=ppt/charts/_rels/chart17.xml.rels><?xml version="1.0" encoding="UTF-8" standalone="yes"?>
<Relationships xmlns="http://schemas.openxmlformats.org/package/2006/relationships"><Relationship Id="rId3" Type="http://schemas.openxmlformats.org/officeDocument/2006/relationships/oleObject" Target="file:///\\192.168.0.200\p_10_Control_de_Calidad\2025\INDICADORES\RNC\RNC%202025.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2.xlsx"/></Relationships>
</file>

<file path=ppt/charts/_rels/chart19.xml.rels><?xml version="1.0" encoding="UTF-8" standalone="yes"?>
<Relationships xmlns="http://schemas.openxmlformats.org/package/2006/relationships"><Relationship Id="rId3" Type="http://schemas.openxmlformats.org/officeDocument/2006/relationships/oleObject" Target="file:///\\192.168.0.200\p_10_Control_de_Calidad\2025\INDICADORES\05-MAYO\RNC%20MAY.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3.xlsx"/></Relationships>
</file>

<file path=ppt/charts/_rels/chart21.xml.rels><?xml version="1.0" encoding="UTF-8" standalone="yes"?>
<Relationships xmlns="http://schemas.openxmlformats.org/package/2006/relationships"><Relationship Id="rId3" Type="http://schemas.openxmlformats.org/officeDocument/2006/relationships/oleObject" Target="file:///\\192.168.0.200\p_10_Control_de_Calidad\2025\INDICADORES\QUEJAS\QUEJAS%202025%20SEGMENTACION%20DE%20DATOS.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192.168.0.200\p_10_Control_de_Calidad\2025\INDICADORES\QUEJAS\QUEJAS%202025%20SEGMENTACION%20DE%20DATOS.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192.168.0.200\p_10_Control_de_Calidad\2025\INDICADORES\QUEJAS\QUEJAS%202025%20SEGMENTACION%20DE%20DATOS.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192.168.0.200\p_10_Control_de_Calidad\2025\INDICADORES\QUEJAS\QUEJAS%202025%20SEGMENTACION%20DE%20DATOS.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192.168.0.200\p_10_Control_de_Calidad\2025\INDICADORES\QUEJAS\QUEJAS%202025%20SEGMENTACION%20DE%20DATOS.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192.168.0.200\diseno\BD%20MP\B16.5\B16.5.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192.168.0.200\diseno\BD%20MP\B16.5\B16.5.xlsx" TargetMode="External"/><Relationship Id="rId2" Type="http://schemas.microsoft.com/office/2011/relationships/chartColorStyle" Target="colors27.xml"/><Relationship Id="rId1" Type="http://schemas.microsoft.com/office/2011/relationships/chartStyle" Target="style27.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192.168.0.200\p_10_Control_de_Calidad\2025\INDICADORES\05-MAYO\RNC%20MAY.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6.xlsx"/></Relationships>
</file>

<file path=ppt/charts/_rels/chart9.xml.rels><?xml version="1.0" encoding="UTF-8" standalone="yes"?>
<Relationships xmlns="http://schemas.openxmlformats.org/package/2006/relationships"><Relationship Id="rId3" Type="http://schemas.openxmlformats.org/officeDocument/2006/relationships/oleObject" Target="Gr&#225;fico%20en%20Microsoft%20PowerPoint"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doughnutChart>
        <c:varyColors val="1"/>
        <c:ser>
          <c:idx val="0"/>
          <c:order val="0"/>
          <c:tx>
            <c:strRef>
              <c:f>Sheet1!$B$1</c:f>
              <c:strCache>
                <c:ptCount val="1"/>
                <c:pt idx="0">
                  <c:v>ventas</c:v>
                </c:pt>
              </c:strCache>
            </c:strRef>
          </c:tx>
          <c:spPr>
            <a:solidFill>
              <a:srgbClr val="308446"/>
            </a:solidFill>
          </c:spPr>
          <c:dPt>
            <c:idx val="0"/>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939C-4334-98B5-96F0504150A4}"/>
              </c:ext>
            </c:extLst>
          </c:dPt>
          <c:dPt>
            <c:idx val="1"/>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939C-4334-98B5-96F0504150A4}"/>
              </c:ext>
            </c:extLst>
          </c:dPt>
          <c:dPt>
            <c:idx val="2"/>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939C-4334-98B5-96F0504150A4}"/>
              </c:ext>
            </c:extLst>
          </c:dPt>
          <c:dPt>
            <c:idx val="3"/>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939C-4334-98B5-96F0504150A4}"/>
              </c:ext>
            </c:extLst>
          </c:dPt>
          <c:cat>
            <c:strRef>
              <c:f>Sheet1!$A$2:$A$5</c:f>
              <c:strCache>
                <c:ptCount val="2"/>
                <c:pt idx="0">
                  <c:v>la primera temporada</c:v>
                </c:pt>
                <c:pt idx="1">
                  <c:v>segundo cuarto</c:v>
                </c:pt>
              </c:strCache>
            </c:strRef>
          </c:cat>
          <c:val>
            <c:numRef>
              <c:f>Sheet1!$B$2:$B$5</c:f>
              <c:numCache>
                <c:formatCode>0%</c:formatCode>
                <c:ptCount val="4"/>
                <c:pt idx="0">
                  <c:v>0.04</c:v>
                </c:pt>
                <c:pt idx="1">
                  <c:v>0.97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939C-4334-98B5-96F0504150A4}"/>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w="6350" cap="flat" cmpd="sng" algn="ctr">
      <a:noFill/>
      <a:prstDash val="solid"/>
      <a:miter lim="800000"/>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Hoja2!$A$2</c:f>
              <c:strCache>
                <c:ptCount val="1"/>
                <c:pt idx="0">
                  <c:v>Total producto liberado</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Hoja2!$B$1:$F$1</c:f>
              <c:strCache>
                <c:ptCount val="5"/>
                <c:pt idx="0">
                  <c:v>ENE</c:v>
                </c:pt>
                <c:pt idx="1">
                  <c:v>FEB</c:v>
                </c:pt>
                <c:pt idx="2">
                  <c:v>MAR</c:v>
                </c:pt>
                <c:pt idx="3">
                  <c:v>ABRIL</c:v>
                </c:pt>
                <c:pt idx="4">
                  <c:v>MAY</c:v>
                </c:pt>
              </c:strCache>
            </c:strRef>
          </c:cat>
          <c:val>
            <c:numRef>
              <c:f>Hoja2!$B$2:$F$2</c:f>
              <c:numCache>
                <c:formatCode>General</c:formatCode>
                <c:ptCount val="5"/>
                <c:pt idx="0">
                  <c:v>26739</c:v>
                </c:pt>
                <c:pt idx="1">
                  <c:v>20896</c:v>
                </c:pt>
                <c:pt idx="2">
                  <c:v>24180</c:v>
                </c:pt>
                <c:pt idx="3">
                  <c:v>24444</c:v>
                </c:pt>
                <c:pt idx="4">
                  <c:v>49517</c:v>
                </c:pt>
              </c:numCache>
            </c:numRef>
          </c:val>
          <c:extLst>
            <c:ext xmlns:c16="http://schemas.microsoft.com/office/drawing/2014/chart" uri="{C3380CC4-5D6E-409C-BE32-E72D297353CC}">
              <c16:uniqueId val="{00000000-4D6D-439D-84C2-68901620589E}"/>
            </c:ext>
          </c:extLst>
        </c:ser>
        <c:ser>
          <c:idx val="1"/>
          <c:order val="1"/>
          <c:tx>
            <c:strRef>
              <c:f>Hoja2!$A$3</c:f>
              <c:strCache>
                <c:ptCount val="1"/>
                <c:pt idx="0">
                  <c:v>Total PNC</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Hoja2!$B$1:$F$1</c:f>
              <c:strCache>
                <c:ptCount val="5"/>
                <c:pt idx="0">
                  <c:v>ENE</c:v>
                </c:pt>
                <c:pt idx="1">
                  <c:v>FEB</c:v>
                </c:pt>
                <c:pt idx="2">
                  <c:v>MAR</c:v>
                </c:pt>
                <c:pt idx="3">
                  <c:v>ABRIL</c:v>
                </c:pt>
                <c:pt idx="4">
                  <c:v>MAY</c:v>
                </c:pt>
              </c:strCache>
            </c:strRef>
          </c:cat>
          <c:val>
            <c:numRef>
              <c:f>Hoja2!$B$3:$F$3</c:f>
              <c:numCache>
                <c:formatCode>General</c:formatCode>
                <c:ptCount val="5"/>
                <c:pt idx="0">
                  <c:v>208</c:v>
                </c:pt>
                <c:pt idx="1">
                  <c:v>164</c:v>
                </c:pt>
                <c:pt idx="2">
                  <c:v>199</c:v>
                </c:pt>
                <c:pt idx="3">
                  <c:v>328</c:v>
                </c:pt>
                <c:pt idx="4">
                  <c:v>154</c:v>
                </c:pt>
              </c:numCache>
            </c:numRef>
          </c:val>
          <c:extLst>
            <c:ext xmlns:c16="http://schemas.microsoft.com/office/drawing/2014/chart" uri="{C3380CC4-5D6E-409C-BE32-E72D297353CC}">
              <c16:uniqueId val="{00000001-4D6D-439D-84C2-68901620589E}"/>
            </c:ext>
          </c:extLst>
        </c:ser>
        <c:dLbls>
          <c:showLegendKey val="0"/>
          <c:showVal val="1"/>
          <c:showCatName val="0"/>
          <c:showSerName val="0"/>
          <c:showPercent val="0"/>
          <c:showBubbleSize val="0"/>
        </c:dLbls>
        <c:gapWidth val="219"/>
        <c:overlap val="-27"/>
        <c:axId val="1600475344"/>
        <c:axId val="1600482064"/>
      </c:barChart>
      <c:lineChart>
        <c:grouping val="standard"/>
        <c:varyColors val="0"/>
        <c:ser>
          <c:idx val="2"/>
          <c:order val="2"/>
          <c:tx>
            <c:strRef>
              <c:f>Hoja2!$A$4</c:f>
              <c:strCache>
                <c:ptCount val="1"/>
                <c:pt idx="0">
                  <c:v>% de eficiencia</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Hoja2!$B$1:$F$1</c:f>
              <c:strCache>
                <c:ptCount val="5"/>
                <c:pt idx="0">
                  <c:v>ENE</c:v>
                </c:pt>
                <c:pt idx="1">
                  <c:v>FEB</c:v>
                </c:pt>
                <c:pt idx="2">
                  <c:v>MAR</c:v>
                </c:pt>
                <c:pt idx="3">
                  <c:v>ABRIL</c:v>
                </c:pt>
                <c:pt idx="4">
                  <c:v>MAY</c:v>
                </c:pt>
              </c:strCache>
            </c:strRef>
          </c:cat>
          <c:val>
            <c:numRef>
              <c:f>Hoja2!$B$4:$F$4</c:f>
              <c:numCache>
                <c:formatCode>0.00%</c:formatCode>
                <c:ptCount val="5"/>
                <c:pt idx="0">
                  <c:v>0.99219999999999997</c:v>
                </c:pt>
                <c:pt idx="1">
                  <c:v>0.99219999999999997</c:v>
                </c:pt>
                <c:pt idx="2">
                  <c:v>0.99180000000000001</c:v>
                </c:pt>
                <c:pt idx="3">
                  <c:v>0.98660000000000003</c:v>
                </c:pt>
                <c:pt idx="4">
                  <c:v>0.99688995698447003</c:v>
                </c:pt>
              </c:numCache>
            </c:numRef>
          </c:val>
          <c:smooth val="0"/>
          <c:extLst>
            <c:ext xmlns:c16="http://schemas.microsoft.com/office/drawing/2014/chart" uri="{C3380CC4-5D6E-409C-BE32-E72D297353CC}">
              <c16:uniqueId val="{00000002-4D6D-439D-84C2-68901620589E}"/>
            </c:ext>
          </c:extLst>
        </c:ser>
        <c:dLbls>
          <c:showLegendKey val="0"/>
          <c:showVal val="1"/>
          <c:showCatName val="0"/>
          <c:showSerName val="0"/>
          <c:showPercent val="0"/>
          <c:showBubbleSize val="0"/>
        </c:dLbls>
        <c:marker val="1"/>
        <c:smooth val="0"/>
        <c:axId val="1600482544"/>
        <c:axId val="1600476304"/>
      </c:lineChart>
      <c:catAx>
        <c:axId val="1600475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0482064"/>
        <c:crosses val="autoZero"/>
        <c:auto val="1"/>
        <c:lblAlgn val="ctr"/>
        <c:lblOffset val="100"/>
        <c:noMultiLvlLbl val="0"/>
      </c:catAx>
      <c:valAx>
        <c:axId val="1600482064"/>
        <c:scaling>
          <c:orientation val="minMax"/>
          <c:max val="8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0475344"/>
        <c:crosses val="autoZero"/>
        <c:crossBetween val="between"/>
      </c:valAx>
      <c:valAx>
        <c:axId val="1600476304"/>
        <c:scaling>
          <c:orientation val="minMax"/>
          <c:max val="1"/>
          <c:min val="-0.4"/>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0482544"/>
        <c:crosses val="max"/>
        <c:crossBetween val="between"/>
      </c:valAx>
      <c:catAx>
        <c:axId val="1600482544"/>
        <c:scaling>
          <c:orientation val="minMax"/>
        </c:scaling>
        <c:delete val="1"/>
        <c:axPos val="b"/>
        <c:numFmt formatCode="General" sourceLinked="1"/>
        <c:majorTickMark val="none"/>
        <c:minorTickMark val="none"/>
        <c:tickLblPos val="nextTo"/>
        <c:crossAx val="16004763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AREA!$D$4:$D$7</c:f>
              <c:strCache>
                <c:ptCount val="4"/>
                <c:pt idx="0">
                  <c:v>CNC</c:v>
                </c:pt>
                <c:pt idx="1">
                  <c:v>Marcaje</c:v>
                </c:pt>
                <c:pt idx="2">
                  <c:v>Almacén</c:v>
                </c:pt>
                <c:pt idx="3">
                  <c:v>Convencionales</c:v>
                </c:pt>
              </c:strCache>
              <c:extLst/>
            </c:strRef>
          </c:cat>
          <c:val>
            <c:numRef>
              <c:f>AREA!$E$4:$E$7</c:f>
              <c:numCache>
                <c:formatCode>General</c:formatCode>
                <c:ptCount val="4"/>
                <c:pt idx="0">
                  <c:v>10</c:v>
                </c:pt>
                <c:pt idx="1">
                  <c:v>5</c:v>
                </c:pt>
                <c:pt idx="2">
                  <c:v>1</c:v>
                </c:pt>
                <c:pt idx="3">
                  <c:v>1</c:v>
                </c:pt>
              </c:numCache>
              <c:extLst/>
            </c:numRef>
          </c:val>
          <c:extLst>
            <c:ext xmlns:c16="http://schemas.microsoft.com/office/drawing/2014/chart" uri="{C3380CC4-5D6E-409C-BE32-E72D297353CC}">
              <c16:uniqueId val="{00000000-2171-4061-B3E8-9DF6FC594193}"/>
            </c:ext>
          </c:extLst>
        </c:ser>
        <c:dLbls>
          <c:showLegendKey val="0"/>
          <c:showVal val="1"/>
          <c:showCatName val="0"/>
          <c:showSerName val="0"/>
          <c:showPercent val="0"/>
          <c:showBubbleSize val="0"/>
        </c:dLbls>
        <c:gapWidth val="219"/>
        <c:overlap val="-27"/>
        <c:axId val="529711871"/>
        <c:axId val="529712351"/>
      </c:barChart>
      <c:lineChart>
        <c:grouping val="standard"/>
        <c:varyColors val="0"/>
        <c:ser>
          <c:idx val="1"/>
          <c:order val="1"/>
          <c:tx>
            <c:v>PORCENTAJE</c:v>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AREA!$D$4:$D$7</c:f>
              <c:strCache>
                <c:ptCount val="4"/>
                <c:pt idx="0">
                  <c:v>CNC</c:v>
                </c:pt>
                <c:pt idx="1">
                  <c:v>Marcaje</c:v>
                </c:pt>
                <c:pt idx="2">
                  <c:v>Almacén</c:v>
                </c:pt>
                <c:pt idx="3">
                  <c:v>Convencionales</c:v>
                </c:pt>
              </c:strCache>
              <c:extLst/>
            </c:strRef>
          </c:cat>
          <c:val>
            <c:numRef>
              <c:f>AREA!$G$4:$G$7</c:f>
              <c:numCache>
                <c:formatCode>0.00%</c:formatCode>
                <c:ptCount val="4"/>
                <c:pt idx="0">
                  <c:v>0.58823529411764708</c:v>
                </c:pt>
                <c:pt idx="1">
                  <c:v>0.88235294117647056</c:v>
                </c:pt>
                <c:pt idx="2">
                  <c:v>0.94117647058823528</c:v>
                </c:pt>
                <c:pt idx="3">
                  <c:v>1</c:v>
                </c:pt>
              </c:numCache>
              <c:extLst/>
            </c:numRef>
          </c:val>
          <c:smooth val="0"/>
          <c:extLst>
            <c:ext xmlns:c16="http://schemas.microsoft.com/office/drawing/2014/chart" uri="{C3380CC4-5D6E-409C-BE32-E72D297353CC}">
              <c16:uniqueId val="{00000001-2171-4061-B3E8-9DF6FC594193}"/>
            </c:ext>
          </c:extLst>
        </c:ser>
        <c:dLbls>
          <c:showLegendKey val="0"/>
          <c:showVal val="1"/>
          <c:showCatName val="0"/>
          <c:showSerName val="0"/>
          <c:showPercent val="0"/>
          <c:showBubbleSize val="0"/>
        </c:dLbls>
        <c:marker val="1"/>
        <c:smooth val="0"/>
        <c:axId val="529685471"/>
        <c:axId val="529686431"/>
      </c:lineChart>
      <c:catAx>
        <c:axId val="529711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29712351"/>
        <c:crosses val="autoZero"/>
        <c:auto val="1"/>
        <c:lblAlgn val="ctr"/>
        <c:lblOffset val="100"/>
        <c:noMultiLvlLbl val="0"/>
      </c:catAx>
      <c:valAx>
        <c:axId val="5297123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29711871"/>
        <c:crosses val="autoZero"/>
        <c:crossBetween val="between"/>
      </c:valAx>
      <c:valAx>
        <c:axId val="529686431"/>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29685471"/>
        <c:crosses val="max"/>
        <c:crossBetween val="between"/>
      </c:valAx>
      <c:catAx>
        <c:axId val="529685471"/>
        <c:scaling>
          <c:orientation val="minMax"/>
        </c:scaling>
        <c:delete val="1"/>
        <c:axPos val="b"/>
        <c:numFmt formatCode="General" sourceLinked="1"/>
        <c:majorTickMark val="none"/>
        <c:minorTickMark val="none"/>
        <c:tickLblPos val="nextTo"/>
        <c:crossAx val="52968643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782341846052517E-2"/>
          <c:y val="3.4732266792428065E-2"/>
          <c:w val="0.81018173108589564"/>
          <c:h val="0.73735295762116482"/>
        </c:manualLayout>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 AREA'!$D$5:$D$9</c:f>
              <c:strCache>
                <c:ptCount val="5"/>
                <c:pt idx="0">
                  <c:v>CNC</c:v>
                </c:pt>
                <c:pt idx="1">
                  <c:v>Marcaje</c:v>
                </c:pt>
                <c:pt idx="2">
                  <c:v>Almacén</c:v>
                </c:pt>
                <c:pt idx="3">
                  <c:v>Convencionales</c:v>
                </c:pt>
                <c:pt idx="4">
                  <c:v>Total general</c:v>
                </c:pt>
              </c:strCache>
            </c:strRef>
          </c:cat>
          <c:val>
            <c:numRef>
              <c:f>'PNC AREA'!$E$5:$E$9</c:f>
              <c:numCache>
                <c:formatCode>General</c:formatCode>
                <c:ptCount val="5"/>
                <c:pt idx="0">
                  <c:v>172</c:v>
                </c:pt>
                <c:pt idx="1">
                  <c:v>78</c:v>
                </c:pt>
                <c:pt idx="2">
                  <c:v>1</c:v>
                </c:pt>
                <c:pt idx="3">
                  <c:v>1</c:v>
                </c:pt>
                <c:pt idx="4">
                  <c:v>252</c:v>
                </c:pt>
              </c:numCache>
            </c:numRef>
          </c:val>
          <c:extLst>
            <c:ext xmlns:c16="http://schemas.microsoft.com/office/drawing/2014/chart" uri="{C3380CC4-5D6E-409C-BE32-E72D297353CC}">
              <c16:uniqueId val="{00000000-1D5E-4329-9AB6-290BB995E939}"/>
            </c:ext>
          </c:extLst>
        </c:ser>
        <c:dLbls>
          <c:showLegendKey val="0"/>
          <c:showVal val="1"/>
          <c:showCatName val="0"/>
          <c:showSerName val="0"/>
          <c:showPercent val="0"/>
          <c:showBubbleSize val="0"/>
        </c:dLbls>
        <c:gapWidth val="219"/>
        <c:overlap val="-27"/>
        <c:axId val="2045337344"/>
        <c:axId val="2045357984"/>
      </c:barChart>
      <c:lineChart>
        <c:grouping val="standard"/>
        <c:varyColors val="0"/>
        <c:ser>
          <c:idx val="1"/>
          <c:order val="1"/>
          <c:tx>
            <c:v>PORCENTAJE</c:v>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 AREA'!$D$5:$D$9</c:f>
              <c:strCache>
                <c:ptCount val="5"/>
                <c:pt idx="0">
                  <c:v>CNC</c:v>
                </c:pt>
                <c:pt idx="1">
                  <c:v>Marcaje</c:v>
                </c:pt>
                <c:pt idx="2">
                  <c:v>Almacén</c:v>
                </c:pt>
                <c:pt idx="3">
                  <c:v>Convencionales</c:v>
                </c:pt>
                <c:pt idx="4">
                  <c:v>Total general</c:v>
                </c:pt>
              </c:strCache>
            </c:strRef>
          </c:cat>
          <c:val>
            <c:numRef>
              <c:f>'PNC AREA'!$G$5:$G$9</c:f>
              <c:numCache>
                <c:formatCode>0.00%</c:formatCode>
                <c:ptCount val="5"/>
                <c:pt idx="0">
                  <c:v>0.68253968253968256</c:v>
                </c:pt>
                <c:pt idx="1">
                  <c:v>0.99206349206349209</c:v>
                </c:pt>
                <c:pt idx="2">
                  <c:v>0.99603174603174605</c:v>
                </c:pt>
                <c:pt idx="3">
                  <c:v>1</c:v>
                </c:pt>
                <c:pt idx="4">
                  <c:v>2</c:v>
                </c:pt>
              </c:numCache>
            </c:numRef>
          </c:val>
          <c:smooth val="0"/>
          <c:extLst>
            <c:ext xmlns:c16="http://schemas.microsoft.com/office/drawing/2014/chart" uri="{C3380CC4-5D6E-409C-BE32-E72D297353CC}">
              <c16:uniqueId val="{00000001-1D5E-4329-9AB6-290BB995E939}"/>
            </c:ext>
          </c:extLst>
        </c:ser>
        <c:dLbls>
          <c:showLegendKey val="0"/>
          <c:showVal val="1"/>
          <c:showCatName val="0"/>
          <c:showSerName val="0"/>
          <c:showPercent val="0"/>
          <c:showBubbleSize val="0"/>
        </c:dLbls>
        <c:marker val="1"/>
        <c:smooth val="0"/>
        <c:axId val="2045347904"/>
        <c:axId val="2045348864"/>
      </c:lineChart>
      <c:catAx>
        <c:axId val="2045337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45357984"/>
        <c:crosses val="autoZero"/>
        <c:auto val="1"/>
        <c:lblAlgn val="ctr"/>
        <c:lblOffset val="100"/>
        <c:noMultiLvlLbl val="0"/>
      </c:catAx>
      <c:valAx>
        <c:axId val="2045357984"/>
        <c:scaling>
          <c:orientation val="minMax"/>
          <c:max val="4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45337344"/>
        <c:crosses val="autoZero"/>
        <c:crossBetween val="between"/>
      </c:valAx>
      <c:valAx>
        <c:axId val="2045348864"/>
        <c:scaling>
          <c:orientation val="minMax"/>
          <c:max val="1"/>
          <c:min val="-0.2"/>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45347904"/>
        <c:crosses val="max"/>
        <c:crossBetween val="between"/>
      </c:valAx>
      <c:catAx>
        <c:axId val="2045347904"/>
        <c:scaling>
          <c:orientation val="minMax"/>
        </c:scaling>
        <c:delete val="1"/>
        <c:axPos val="b"/>
        <c:numFmt formatCode="General" sourceLinked="1"/>
        <c:majorTickMark val="none"/>
        <c:minorTickMark val="none"/>
        <c:tickLblPos val="nextTo"/>
        <c:crossAx val="2045348864"/>
        <c:crosses val="autoZero"/>
        <c:auto val="1"/>
        <c:lblAlgn val="ctr"/>
        <c:lblOffset val="100"/>
        <c:noMultiLvlLbl val="0"/>
      </c:catAx>
      <c:spPr>
        <a:noFill/>
        <a:ln>
          <a:noFill/>
        </a:ln>
        <a:effectLst/>
      </c:spPr>
    </c:plotArea>
    <c:legend>
      <c:legendPos val="b"/>
      <c:layout>
        <c:manualLayout>
          <c:xMode val="edge"/>
          <c:yMode val="edge"/>
          <c:x val="0.34168298354340687"/>
          <c:y val="0.90786255867717158"/>
          <c:w val="0.40795505124597065"/>
          <c:h val="6.512345603982877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 OPERADOR'!$D$5:$D$10</c:f>
              <c:strCache>
                <c:ptCount val="6"/>
                <c:pt idx="0">
                  <c:v>ALEJANDRO BUSTOS </c:v>
                </c:pt>
                <c:pt idx="1">
                  <c:v>EFREN VEGA</c:v>
                </c:pt>
                <c:pt idx="2">
                  <c:v>JONHATAN ALCALA</c:v>
                </c:pt>
                <c:pt idx="3">
                  <c:v>LUIS GONZALEZ</c:v>
                </c:pt>
                <c:pt idx="4">
                  <c:v>SEBASTIAN MORALES</c:v>
                </c:pt>
                <c:pt idx="5">
                  <c:v>OTROS</c:v>
                </c:pt>
              </c:strCache>
            </c:strRef>
          </c:cat>
          <c:val>
            <c:numRef>
              <c:f>'PNC OPERADOR'!$E$5:$E$10</c:f>
              <c:numCache>
                <c:formatCode>General</c:formatCode>
                <c:ptCount val="6"/>
                <c:pt idx="0">
                  <c:v>66</c:v>
                </c:pt>
                <c:pt idx="1">
                  <c:v>45</c:v>
                </c:pt>
                <c:pt idx="2">
                  <c:v>32</c:v>
                </c:pt>
                <c:pt idx="3">
                  <c:v>4</c:v>
                </c:pt>
                <c:pt idx="4">
                  <c:v>2</c:v>
                </c:pt>
                <c:pt idx="5">
                  <c:v>159</c:v>
                </c:pt>
              </c:numCache>
            </c:numRef>
          </c:val>
          <c:extLst>
            <c:ext xmlns:c16="http://schemas.microsoft.com/office/drawing/2014/chart" uri="{C3380CC4-5D6E-409C-BE32-E72D297353CC}">
              <c16:uniqueId val="{00000000-D27C-4F49-A11B-06895D917489}"/>
            </c:ext>
          </c:extLst>
        </c:ser>
        <c:dLbls>
          <c:showLegendKey val="0"/>
          <c:showVal val="1"/>
          <c:showCatName val="0"/>
          <c:showSerName val="0"/>
          <c:showPercent val="0"/>
          <c:showBubbleSize val="0"/>
        </c:dLbls>
        <c:gapWidth val="219"/>
        <c:overlap val="-27"/>
        <c:axId val="1783501104"/>
        <c:axId val="1783505904"/>
      </c:barChart>
      <c:lineChart>
        <c:grouping val="standard"/>
        <c:varyColors val="0"/>
        <c:ser>
          <c:idx val="1"/>
          <c:order val="1"/>
          <c:tx>
            <c:v>PORCENTAJE</c:v>
          </c:tx>
          <c:spPr>
            <a:ln w="28575" cap="rnd">
              <a:solidFill>
                <a:schemeClr val="accent3"/>
              </a:solidFill>
              <a:round/>
            </a:ln>
            <a:effectLst/>
          </c:spPr>
          <c:marker>
            <c:symbol val="none"/>
          </c:marker>
          <c:dLbls>
            <c:dLbl>
              <c:idx val="5"/>
              <c:layout>
                <c:manualLayout>
                  <c:x val="-2.247191011235955E-2"/>
                  <c:y val="5.72706854416057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27C-4F49-A11B-06895D91748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 OPERADOR'!$D$5:$D$10</c:f>
              <c:strCache>
                <c:ptCount val="6"/>
                <c:pt idx="0">
                  <c:v>ALEJANDRO BUSTOS </c:v>
                </c:pt>
                <c:pt idx="1">
                  <c:v>EFREN VEGA</c:v>
                </c:pt>
                <c:pt idx="2">
                  <c:v>JONHATAN ALCALA</c:v>
                </c:pt>
                <c:pt idx="3">
                  <c:v>LUIS GONZALEZ</c:v>
                </c:pt>
                <c:pt idx="4">
                  <c:v>SEBASTIAN MORALES</c:v>
                </c:pt>
                <c:pt idx="5">
                  <c:v>OTROS</c:v>
                </c:pt>
              </c:strCache>
            </c:strRef>
          </c:cat>
          <c:val>
            <c:numRef>
              <c:f>'PNC OPERADOR'!$G$5:$G$10</c:f>
              <c:numCache>
                <c:formatCode>0.00%</c:formatCode>
                <c:ptCount val="6"/>
                <c:pt idx="0">
                  <c:v>0.21428571428571427</c:v>
                </c:pt>
                <c:pt idx="1">
                  <c:v>0.36038961038961037</c:v>
                </c:pt>
                <c:pt idx="2">
                  <c:v>0.4642857142857143</c:v>
                </c:pt>
                <c:pt idx="3">
                  <c:v>0.47727272727272729</c:v>
                </c:pt>
                <c:pt idx="4">
                  <c:v>0.48376623376623379</c:v>
                </c:pt>
                <c:pt idx="5">
                  <c:v>1</c:v>
                </c:pt>
              </c:numCache>
            </c:numRef>
          </c:val>
          <c:smooth val="0"/>
          <c:extLst>
            <c:ext xmlns:c16="http://schemas.microsoft.com/office/drawing/2014/chart" uri="{C3380CC4-5D6E-409C-BE32-E72D297353CC}">
              <c16:uniqueId val="{00000002-D27C-4F49-A11B-06895D917489}"/>
            </c:ext>
          </c:extLst>
        </c:ser>
        <c:dLbls>
          <c:showLegendKey val="0"/>
          <c:showVal val="1"/>
          <c:showCatName val="0"/>
          <c:showSerName val="0"/>
          <c:showPercent val="0"/>
          <c:showBubbleSize val="0"/>
        </c:dLbls>
        <c:marker val="1"/>
        <c:smooth val="0"/>
        <c:axId val="1783518864"/>
        <c:axId val="1783520304"/>
      </c:lineChart>
      <c:catAx>
        <c:axId val="1783501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83505904"/>
        <c:crosses val="autoZero"/>
        <c:auto val="1"/>
        <c:lblAlgn val="ctr"/>
        <c:lblOffset val="100"/>
        <c:noMultiLvlLbl val="0"/>
      </c:catAx>
      <c:valAx>
        <c:axId val="1783505904"/>
        <c:scaling>
          <c:orientation val="minMax"/>
          <c:max val="3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83501104"/>
        <c:crosses val="autoZero"/>
        <c:crossBetween val="between"/>
      </c:valAx>
      <c:valAx>
        <c:axId val="1783520304"/>
        <c:scaling>
          <c:orientation val="minMax"/>
          <c:max val="1"/>
          <c:min val="-0.4"/>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83518864"/>
        <c:crosses val="max"/>
        <c:crossBetween val="between"/>
      </c:valAx>
      <c:catAx>
        <c:axId val="1783518864"/>
        <c:scaling>
          <c:orientation val="minMax"/>
        </c:scaling>
        <c:delete val="1"/>
        <c:axPos val="b"/>
        <c:numFmt formatCode="General" sourceLinked="1"/>
        <c:majorTickMark val="none"/>
        <c:minorTickMark val="none"/>
        <c:tickLblPos val="nextTo"/>
        <c:crossAx val="17835203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v>CANTIDAD RNC</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OPERADOR!$J$5:$J$10</c:f>
              <c:strCache>
                <c:ptCount val="6"/>
                <c:pt idx="0">
                  <c:v>EFREN VEGA</c:v>
                </c:pt>
                <c:pt idx="1">
                  <c:v>ALEJANDRO BUSTOS</c:v>
                </c:pt>
                <c:pt idx="2">
                  <c:v>SEBASTIAN MORALES</c:v>
                </c:pt>
                <c:pt idx="3">
                  <c:v>ALEJANDRO BUSTOS </c:v>
                </c:pt>
                <c:pt idx="4">
                  <c:v>EDUARDO KEB</c:v>
                </c:pt>
                <c:pt idx="5">
                  <c:v>OTROS</c:v>
                </c:pt>
              </c:strCache>
            </c:strRef>
          </c:cat>
          <c:val>
            <c:numRef>
              <c:f>OPERADOR!$K$5:$K$10</c:f>
              <c:numCache>
                <c:formatCode>General</c:formatCode>
                <c:ptCount val="6"/>
                <c:pt idx="0">
                  <c:v>3</c:v>
                </c:pt>
                <c:pt idx="1">
                  <c:v>3</c:v>
                </c:pt>
                <c:pt idx="2">
                  <c:v>2</c:v>
                </c:pt>
                <c:pt idx="3">
                  <c:v>2</c:v>
                </c:pt>
                <c:pt idx="4">
                  <c:v>1</c:v>
                </c:pt>
                <c:pt idx="5">
                  <c:v>6</c:v>
                </c:pt>
              </c:numCache>
            </c:numRef>
          </c:val>
          <c:extLst>
            <c:ext xmlns:c16="http://schemas.microsoft.com/office/drawing/2014/chart" uri="{C3380CC4-5D6E-409C-BE32-E72D297353CC}">
              <c16:uniqueId val="{00000000-271F-461C-8564-7F8B5D63AFAD}"/>
            </c:ext>
          </c:extLst>
        </c:ser>
        <c:dLbls>
          <c:showLegendKey val="0"/>
          <c:showVal val="1"/>
          <c:showCatName val="0"/>
          <c:showSerName val="0"/>
          <c:showPercent val="0"/>
          <c:showBubbleSize val="0"/>
        </c:dLbls>
        <c:gapWidth val="219"/>
        <c:overlap val="-27"/>
        <c:axId val="895695327"/>
        <c:axId val="895700127"/>
      </c:barChart>
      <c:lineChart>
        <c:grouping val="standard"/>
        <c:varyColors val="0"/>
        <c:ser>
          <c:idx val="1"/>
          <c:order val="1"/>
          <c:tx>
            <c:v>PORCENTAJE</c:v>
          </c:tx>
          <c:spPr>
            <a:ln w="28575" cap="rnd">
              <a:solidFill>
                <a:schemeClr val="accent3"/>
              </a:solidFill>
              <a:round/>
            </a:ln>
            <a:effectLst/>
          </c:spPr>
          <c:marker>
            <c:symbol val="none"/>
          </c:marker>
          <c:dLbls>
            <c:dLbl>
              <c:idx val="5"/>
              <c:layout>
                <c:manualLayout>
                  <c:x val="-2.3887075177259527E-2"/>
                  <c:y val="5.97758327824682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71F-461C-8564-7F8B5D63AFA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OPERADOR!$J$5:$J$10</c:f>
              <c:strCache>
                <c:ptCount val="6"/>
                <c:pt idx="0">
                  <c:v>EFREN VEGA</c:v>
                </c:pt>
                <c:pt idx="1">
                  <c:v>ALEJANDRO BUSTOS</c:v>
                </c:pt>
                <c:pt idx="2">
                  <c:v>SEBASTIAN MORALES</c:v>
                </c:pt>
                <c:pt idx="3">
                  <c:v>ALEJANDRO BUSTOS </c:v>
                </c:pt>
                <c:pt idx="4">
                  <c:v>EDUARDO KEB</c:v>
                </c:pt>
                <c:pt idx="5">
                  <c:v>OTROS</c:v>
                </c:pt>
              </c:strCache>
            </c:strRef>
          </c:cat>
          <c:val>
            <c:numRef>
              <c:f>OPERADOR!$M$5:$M$10</c:f>
              <c:numCache>
                <c:formatCode>0.00%</c:formatCode>
                <c:ptCount val="6"/>
                <c:pt idx="0">
                  <c:v>0.17647058823529413</c:v>
                </c:pt>
                <c:pt idx="1">
                  <c:v>0.35294117647058826</c:v>
                </c:pt>
                <c:pt idx="2">
                  <c:v>0.47058823529411764</c:v>
                </c:pt>
                <c:pt idx="3">
                  <c:v>0.58823529411764708</c:v>
                </c:pt>
                <c:pt idx="4">
                  <c:v>0.6470588235294118</c:v>
                </c:pt>
                <c:pt idx="5">
                  <c:v>1</c:v>
                </c:pt>
              </c:numCache>
            </c:numRef>
          </c:val>
          <c:smooth val="0"/>
          <c:extLst>
            <c:ext xmlns:c16="http://schemas.microsoft.com/office/drawing/2014/chart" uri="{C3380CC4-5D6E-409C-BE32-E72D297353CC}">
              <c16:uniqueId val="{00000002-271F-461C-8564-7F8B5D63AFAD}"/>
            </c:ext>
          </c:extLst>
        </c:ser>
        <c:dLbls>
          <c:showLegendKey val="0"/>
          <c:showVal val="1"/>
          <c:showCatName val="0"/>
          <c:showSerName val="0"/>
          <c:showPercent val="0"/>
          <c:showBubbleSize val="0"/>
        </c:dLbls>
        <c:marker val="1"/>
        <c:smooth val="0"/>
        <c:axId val="895701087"/>
        <c:axId val="895692927"/>
      </c:lineChart>
      <c:catAx>
        <c:axId val="8956953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5700127"/>
        <c:crosses val="autoZero"/>
        <c:auto val="1"/>
        <c:lblAlgn val="ctr"/>
        <c:lblOffset val="100"/>
        <c:noMultiLvlLbl val="0"/>
      </c:catAx>
      <c:valAx>
        <c:axId val="895700127"/>
        <c:scaling>
          <c:orientation val="minMax"/>
          <c:max val="4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5695327"/>
        <c:crosses val="autoZero"/>
        <c:crossBetween val="between"/>
      </c:valAx>
      <c:valAx>
        <c:axId val="895692927"/>
        <c:scaling>
          <c:orientation val="minMax"/>
          <c:max val="1"/>
          <c:min val="-0.4"/>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5701087"/>
        <c:crosses val="max"/>
        <c:crossBetween val="between"/>
      </c:valAx>
      <c:catAx>
        <c:axId val="895701087"/>
        <c:scaling>
          <c:orientation val="minMax"/>
        </c:scaling>
        <c:delete val="1"/>
        <c:axPos val="b"/>
        <c:numFmt formatCode="General" sourceLinked="1"/>
        <c:majorTickMark val="out"/>
        <c:minorTickMark val="none"/>
        <c:tickLblPos val="nextTo"/>
        <c:crossAx val="895692927"/>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DEFECTO!$F$4:$F$9</c:f>
              <c:strCache>
                <c:ptCount val="6"/>
                <c:pt idx="0">
                  <c:v>D-014</c:v>
                </c:pt>
                <c:pt idx="1">
                  <c:v>D-008</c:v>
                </c:pt>
                <c:pt idx="2">
                  <c:v>D-003</c:v>
                </c:pt>
                <c:pt idx="3">
                  <c:v>D-004</c:v>
                </c:pt>
                <c:pt idx="4">
                  <c:v>D-006</c:v>
                </c:pt>
                <c:pt idx="5">
                  <c:v>OTROS</c:v>
                </c:pt>
              </c:strCache>
              <c:extLst/>
            </c:strRef>
          </c:cat>
          <c:val>
            <c:numRef>
              <c:f>DEFECTO!$G$4:$G$9</c:f>
              <c:numCache>
                <c:formatCode>General</c:formatCode>
                <c:ptCount val="6"/>
                <c:pt idx="0">
                  <c:v>156</c:v>
                </c:pt>
                <c:pt idx="1">
                  <c:v>75</c:v>
                </c:pt>
                <c:pt idx="2">
                  <c:v>10</c:v>
                </c:pt>
                <c:pt idx="3">
                  <c:v>4</c:v>
                </c:pt>
                <c:pt idx="4">
                  <c:v>4</c:v>
                </c:pt>
                <c:pt idx="5">
                  <c:v>3</c:v>
                </c:pt>
              </c:numCache>
              <c:extLst/>
            </c:numRef>
          </c:val>
          <c:extLst>
            <c:ext xmlns:c16="http://schemas.microsoft.com/office/drawing/2014/chart" uri="{C3380CC4-5D6E-409C-BE32-E72D297353CC}">
              <c16:uniqueId val="{00000000-0BBD-40FD-A87B-8BC7048F031E}"/>
            </c:ext>
          </c:extLst>
        </c:ser>
        <c:dLbls>
          <c:showLegendKey val="0"/>
          <c:showVal val="1"/>
          <c:showCatName val="0"/>
          <c:showSerName val="0"/>
          <c:showPercent val="0"/>
          <c:showBubbleSize val="0"/>
        </c:dLbls>
        <c:gapWidth val="219"/>
        <c:overlap val="-27"/>
        <c:axId val="717974096"/>
        <c:axId val="717964976"/>
      </c:barChart>
      <c:lineChart>
        <c:grouping val="standard"/>
        <c:varyColors val="0"/>
        <c:ser>
          <c:idx val="1"/>
          <c:order val="1"/>
          <c:tx>
            <c:v>PORCENTAJE</c:v>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DEFECTO!$F$4:$F$9</c:f>
              <c:strCache>
                <c:ptCount val="6"/>
                <c:pt idx="0">
                  <c:v>D-014</c:v>
                </c:pt>
                <c:pt idx="1">
                  <c:v>D-008</c:v>
                </c:pt>
                <c:pt idx="2">
                  <c:v>D-003</c:v>
                </c:pt>
                <c:pt idx="3">
                  <c:v>D-004</c:v>
                </c:pt>
                <c:pt idx="4">
                  <c:v>D-006</c:v>
                </c:pt>
                <c:pt idx="5">
                  <c:v>OTROS</c:v>
                </c:pt>
              </c:strCache>
              <c:extLst/>
            </c:strRef>
          </c:cat>
          <c:val>
            <c:numRef>
              <c:f>DEFECTO!$I$4:$I$9</c:f>
              <c:numCache>
                <c:formatCode>0.00%</c:formatCode>
                <c:ptCount val="6"/>
                <c:pt idx="0">
                  <c:v>0.61904761904761907</c:v>
                </c:pt>
                <c:pt idx="1">
                  <c:v>0.91666666666666663</c:v>
                </c:pt>
                <c:pt idx="2">
                  <c:v>0.95634920634920639</c:v>
                </c:pt>
                <c:pt idx="3">
                  <c:v>0.97222222222222221</c:v>
                </c:pt>
                <c:pt idx="4">
                  <c:v>0.98809523809523814</c:v>
                </c:pt>
                <c:pt idx="5">
                  <c:v>1</c:v>
                </c:pt>
              </c:numCache>
              <c:extLst/>
            </c:numRef>
          </c:val>
          <c:smooth val="0"/>
          <c:extLst>
            <c:ext xmlns:c16="http://schemas.microsoft.com/office/drawing/2014/chart" uri="{C3380CC4-5D6E-409C-BE32-E72D297353CC}">
              <c16:uniqueId val="{00000001-0BBD-40FD-A87B-8BC7048F031E}"/>
            </c:ext>
          </c:extLst>
        </c:ser>
        <c:dLbls>
          <c:showLegendKey val="0"/>
          <c:showVal val="1"/>
          <c:showCatName val="0"/>
          <c:showSerName val="0"/>
          <c:showPercent val="0"/>
          <c:showBubbleSize val="0"/>
        </c:dLbls>
        <c:marker val="1"/>
        <c:smooth val="0"/>
        <c:axId val="717965456"/>
        <c:axId val="717968816"/>
      </c:lineChart>
      <c:catAx>
        <c:axId val="717974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17964976"/>
        <c:crosses val="autoZero"/>
        <c:auto val="1"/>
        <c:lblAlgn val="ctr"/>
        <c:lblOffset val="100"/>
        <c:noMultiLvlLbl val="0"/>
      </c:catAx>
      <c:valAx>
        <c:axId val="717964976"/>
        <c:scaling>
          <c:orientation val="minMax"/>
          <c:max val="3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17974096"/>
        <c:crosses val="autoZero"/>
        <c:crossBetween val="between"/>
      </c:valAx>
      <c:valAx>
        <c:axId val="717968816"/>
        <c:scaling>
          <c:orientation val="minMax"/>
          <c:max val="1"/>
          <c:min val="-0.4"/>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17965456"/>
        <c:crosses val="max"/>
        <c:crossBetween val="between"/>
      </c:valAx>
      <c:catAx>
        <c:axId val="717965456"/>
        <c:scaling>
          <c:orientation val="minMax"/>
        </c:scaling>
        <c:delete val="1"/>
        <c:axPos val="b"/>
        <c:numFmt formatCode="General" sourceLinked="1"/>
        <c:majorTickMark val="none"/>
        <c:minorTickMark val="none"/>
        <c:tickLblPos val="nextTo"/>
        <c:crossAx val="71796881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Hoja3!$D$4:$D$6</c:f>
              <c:strCache>
                <c:ptCount val="3"/>
                <c:pt idx="0">
                  <c:v>NIPLE SIN COSTURA NPT/NPT SCH-40/STD AC 1-1/4" X 10"</c:v>
                </c:pt>
                <c:pt idx="1">
                  <c:v>NIPLE SIN COSTURA NPT/NPT SCH-40/STD AC 2" X 5"</c:v>
                </c:pt>
                <c:pt idx="2">
                  <c:v>NIPLE SIN COSTURA NPT/PL SCH-40/STD AC 2" X 2-7/8" DE LARGO</c:v>
                </c:pt>
              </c:strCache>
            </c:strRef>
          </c:cat>
          <c:val>
            <c:numRef>
              <c:f>Hoja3!$E$4:$E$6</c:f>
              <c:numCache>
                <c:formatCode>General</c:formatCode>
                <c:ptCount val="3"/>
                <c:pt idx="0">
                  <c:v>61</c:v>
                </c:pt>
                <c:pt idx="1">
                  <c:v>60</c:v>
                </c:pt>
                <c:pt idx="2">
                  <c:v>35</c:v>
                </c:pt>
              </c:numCache>
            </c:numRef>
          </c:val>
          <c:extLst>
            <c:ext xmlns:c16="http://schemas.microsoft.com/office/drawing/2014/chart" uri="{C3380CC4-5D6E-409C-BE32-E72D297353CC}">
              <c16:uniqueId val="{00000000-781C-4E72-A0E6-F5CF7719361D}"/>
            </c:ext>
          </c:extLst>
        </c:ser>
        <c:dLbls>
          <c:dLblPos val="outEnd"/>
          <c:showLegendKey val="0"/>
          <c:showVal val="1"/>
          <c:showCatName val="0"/>
          <c:showSerName val="0"/>
          <c:showPercent val="0"/>
          <c:showBubbleSize val="0"/>
        </c:dLbls>
        <c:gapWidth val="219"/>
        <c:overlap val="-27"/>
        <c:axId val="1600484944"/>
        <c:axId val="1600469104"/>
      </c:barChart>
      <c:catAx>
        <c:axId val="1600484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0469104"/>
        <c:crosses val="autoZero"/>
        <c:auto val="1"/>
        <c:lblAlgn val="ctr"/>
        <c:lblOffset val="100"/>
        <c:noMultiLvlLbl val="0"/>
      </c:catAx>
      <c:valAx>
        <c:axId val="1600469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0484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Hoja1!$B$76</c:f>
              <c:strCache>
                <c:ptCount val="1"/>
                <c:pt idx="0">
                  <c:v>CHATARRA</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Hoja1!$C$75:$G$75</c:f>
              <c:strCache>
                <c:ptCount val="5"/>
                <c:pt idx="0">
                  <c:v>enero</c:v>
                </c:pt>
                <c:pt idx="1">
                  <c:v>febrero</c:v>
                </c:pt>
                <c:pt idx="2">
                  <c:v>marzo</c:v>
                </c:pt>
                <c:pt idx="3">
                  <c:v>abril</c:v>
                </c:pt>
                <c:pt idx="4">
                  <c:v>Mayo</c:v>
                </c:pt>
              </c:strCache>
            </c:strRef>
          </c:cat>
          <c:val>
            <c:numRef>
              <c:f>Hoja1!$C$76:$G$76</c:f>
              <c:numCache>
                <c:formatCode>General</c:formatCode>
                <c:ptCount val="5"/>
                <c:pt idx="0">
                  <c:v>177</c:v>
                </c:pt>
                <c:pt idx="1">
                  <c:v>60</c:v>
                </c:pt>
                <c:pt idx="2">
                  <c:v>121</c:v>
                </c:pt>
                <c:pt idx="3">
                  <c:v>16</c:v>
                </c:pt>
                <c:pt idx="4">
                  <c:v>7</c:v>
                </c:pt>
              </c:numCache>
            </c:numRef>
          </c:val>
          <c:extLst>
            <c:ext xmlns:c16="http://schemas.microsoft.com/office/drawing/2014/chart" uri="{C3380CC4-5D6E-409C-BE32-E72D297353CC}">
              <c16:uniqueId val="{00000000-E7C9-4E29-A6C3-E8AE18625F05}"/>
            </c:ext>
          </c:extLst>
        </c:ser>
        <c:ser>
          <c:idx val="1"/>
          <c:order val="1"/>
          <c:tx>
            <c:strRef>
              <c:f>Hoja1!$B$77</c:f>
              <c:strCache>
                <c:ptCount val="1"/>
                <c:pt idx="0">
                  <c:v>RETRABAJO</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Hoja1!$C$75:$G$75</c:f>
              <c:strCache>
                <c:ptCount val="5"/>
                <c:pt idx="0">
                  <c:v>enero</c:v>
                </c:pt>
                <c:pt idx="1">
                  <c:v>febrero</c:v>
                </c:pt>
                <c:pt idx="2">
                  <c:v>marzo</c:v>
                </c:pt>
                <c:pt idx="3">
                  <c:v>abril</c:v>
                </c:pt>
                <c:pt idx="4">
                  <c:v>Mayo</c:v>
                </c:pt>
              </c:strCache>
            </c:strRef>
          </c:cat>
          <c:val>
            <c:numRef>
              <c:f>Hoja1!$C$77:$G$77</c:f>
              <c:numCache>
                <c:formatCode>General</c:formatCode>
                <c:ptCount val="5"/>
                <c:pt idx="0">
                  <c:v>301</c:v>
                </c:pt>
                <c:pt idx="1">
                  <c:v>178</c:v>
                </c:pt>
                <c:pt idx="2">
                  <c:v>97</c:v>
                </c:pt>
                <c:pt idx="3">
                  <c:v>222</c:v>
                </c:pt>
                <c:pt idx="4">
                  <c:v>177</c:v>
                </c:pt>
              </c:numCache>
            </c:numRef>
          </c:val>
          <c:extLst>
            <c:ext xmlns:c16="http://schemas.microsoft.com/office/drawing/2014/chart" uri="{C3380CC4-5D6E-409C-BE32-E72D297353CC}">
              <c16:uniqueId val="{00000001-E7C9-4E29-A6C3-E8AE18625F05}"/>
            </c:ext>
          </c:extLst>
        </c:ser>
        <c:ser>
          <c:idx val="2"/>
          <c:order val="2"/>
          <c:tx>
            <c:strRef>
              <c:f>Hoja1!$B$78</c:f>
              <c:strCache>
                <c:ptCount val="1"/>
                <c:pt idx="0">
                  <c:v>Desviacion</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Hoja1!$C$75:$G$75</c:f>
              <c:strCache>
                <c:ptCount val="5"/>
                <c:pt idx="0">
                  <c:v>enero</c:v>
                </c:pt>
                <c:pt idx="1">
                  <c:v>febrero</c:v>
                </c:pt>
                <c:pt idx="2">
                  <c:v>marzo</c:v>
                </c:pt>
                <c:pt idx="3">
                  <c:v>abril</c:v>
                </c:pt>
                <c:pt idx="4">
                  <c:v>Mayo</c:v>
                </c:pt>
              </c:strCache>
            </c:strRef>
          </c:cat>
          <c:val>
            <c:numRef>
              <c:f>Hoja1!$C$78:$G$78</c:f>
              <c:numCache>
                <c:formatCode>General</c:formatCode>
                <c:ptCount val="5"/>
                <c:pt idx="0">
                  <c:v>113</c:v>
                </c:pt>
                <c:pt idx="1">
                  <c:v>119</c:v>
                </c:pt>
                <c:pt idx="2">
                  <c:v>49</c:v>
                </c:pt>
                <c:pt idx="3">
                  <c:v>78</c:v>
                </c:pt>
                <c:pt idx="4">
                  <c:v>62</c:v>
                </c:pt>
              </c:numCache>
            </c:numRef>
          </c:val>
          <c:extLst>
            <c:ext xmlns:c16="http://schemas.microsoft.com/office/drawing/2014/chart" uri="{C3380CC4-5D6E-409C-BE32-E72D297353CC}">
              <c16:uniqueId val="{00000002-E7C9-4E29-A6C3-E8AE18625F05}"/>
            </c:ext>
          </c:extLst>
        </c:ser>
        <c:dLbls>
          <c:dLblPos val="outEnd"/>
          <c:showLegendKey val="0"/>
          <c:showVal val="1"/>
          <c:showCatName val="0"/>
          <c:showSerName val="0"/>
          <c:showPercent val="0"/>
          <c:showBubbleSize val="0"/>
        </c:dLbls>
        <c:gapWidth val="219"/>
        <c:overlap val="-27"/>
        <c:axId val="474957471"/>
        <c:axId val="474932031"/>
      </c:barChart>
      <c:catAx>
        <c:axId val="474957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74932031"/>
        <c:crosses val="autoZero"/>
        <c:auto val="1"/>
        <c:lblAlgn val="ctr"/>
        <c:lblOffset val="100"/>
        <c:noMultiLvlLbl val="0"/>
      </c:catAx>
      <c:valAx>
        <c:axId val="4749320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74957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DISPOSICIONES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DISP!$D$4:$D$6</c:f>
              <c:strCache>
                <c:ptCount val="3"/>
                <c:pt idx="0">
                  <c:v>RETRABAJO</c:v>
                </c:pt>
                <c:pt idx="1">
                  <c:v>DESVIACIÓN</c:v>
                </c:pt>
                <c:pt idx="2">
                  <c:v>CHATARRA</c:v>
                </c:pt>
              </c:strCache>
            </c:strRef>
          </c:cat>
          <c:val>
            <c:numRef>
              <c:f>DISP!$E$4:$E$6</c:f>
              <c:numCache>
                <c:formatCode>General</c:formatCode>
                <c:ptCount val="3"/>
                <c:pt idx="0">
                  <c:v>177</c:v>
                </c:pt>
                <c:pt idx="1">
                  <c:v>62</c:v>
                </c:pt>
                <c:pt idx="2">
                  <c:v>7</c:v>
                </c:pt>
              </c:numCache>
            </c:numRef>
          </c:val>
          <c:extLst>
            <c:ext xmlns:c16="http://schemas.microsoft.com/office/drawing/2014/chart" uri="{C3380CC4-5D6E-409C-BE32-E72D297353CC}">
              <c16:uniqueId val="{00000000-FD59-40EA-AD57-F8F0014D25BC}"/>
            </c:ext>
          </c:extLst>
        </c:ser>
        <c:dLbls>
          <c:showLegendKey val="0"/>
          <c:showVal val="1"/>
          <c:showCatName val="0"/>
          <c:showSerName val="0"/>
          <c:showPercent val="0"/>
          <c:showBubbleSize val="0"/>
        </c:dLbls>
        <c:gapWidth val="219"/>
        <c:overlap val="-27"/>
        <c:axId val="158913807"/>
        <c:axId val="158934927"/>
      </c:barChart>
      <c:catAx>
        <c:axId val="1589138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934927"/>
        <c:crosses val="autoZero"/>
        <c:auto val="1"/>
        <c:lblAlgn val="ctr"/>
        <c:lblOffset val="100"/>
        <c:noMultiLvlLbl val="0"/>
      </c:catAx>
      <c:valAx>
        <c:axId val="1589349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91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CHATARRA!$E$4:$E$5</c:f>
              <c:strCache>
                <c:ptCount val="2"/>
                <c:pt idx="0">
                  <c:v>WELDOLET SCH-XXS SA-105N PLANO DE 3/4"</c:v>
                </c:pt>
                <c:pt idx="1">
                  <c:v>120338</c:v>
                </c:pt>
              </c:strCache>
              <c:extLst/>
            </c:strRef>
          </c:cat>
          <c:val>
            <c:numRef>
              <c:f>CHATARRA!$F$4:$F$5</c:f>
              <c:numCache>
                <c:formatCode>_("$"* #,##0.00_);_("$"* \(#,##0.00\);_("$"* "-"??_);_(@_)</c:formatCode>
                <c:ptCount val="2"/>
                <c:pt idx="0">
                  <c:v>781.38000000000011</c:v>
                </c:pt>
                <c:pt idx="1">
                  <c:v>162</c:v>
                </c:pt>
              </c:numCache>
              <c:extLst/>
            </c:numRef>
          </c:val>
          <c:extLst>
            <c:ext xmlns:c16="http://schemas.microsoft.com/office/drawing/2014/chart" uri="{C3380CC4-5D6E-409C-BE32-E72D297353CC}">
              <c16:uniqueId val="{00000000-9D05-4A33-982F-B4AB606A97E5}"/>
            </c:ext>
          </c:extLst>
        </c:ser>
        <c:dLbls>
          <c:showLegendKey val="0"/>
          <c:showVal val="1"/>
          <c:showCatName val="0"/>
          <c:showSerName val="0"/>
          <c:showPercent val="0"/>
          <c:showBubbleSize val="0"/>
        </c:dLbls>
        <c:gapWidth val="219"/>
        <c:overlap val="-27"/>
        <c:axId val="427146783"/>
        <c:axId val="427170303"/>
      </c:barChart>
      <c:lineChart>
        <c:grouping val="standard"/>
        <c:varyColors val="0"/>
        <c:ser>
          <c:idx val="1"/>
          <c:order val="1"/>
          <c:tx>
            <c:v>PORCENTAJE</c:v>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CHATARRA!$E$4:$E$5</c:f>
              <c:strCache>
                <c:ptCount val="2"/>
                <c:pt idx="0">
                  <c:v>WELDOLET SCH-XXS SA-105N PLANO DE 3/4"</c:v>
                </c:pt>
                <c:pt idx="1">
                  <c:v>120338</c:v>
                </c:pt>
              </c:strCache>
              <c:extLst/>
            </c:strRef>
          </c:cat>
          <c:val>
            <c:numRef>
              <c:f>CHATARRA!$H$4:$H$5</c:f>
              <c:numCache>
                <c:formatCode>0.00%</c:formatCode>
                <c:ptCount val="2"/>
                <c:pt idx="0">
                  <c:v>0.8282770463651975</c:v>
                </c:pt>
                <c:pt idx="1">
                  <c:v>1</c:v>
                </c:pt>
              </c:numCache>
              <c:extLst/>
            </c:numRef>
          </c:val>
          <c:smooth val="0"/>
          <c:extLst>
            <c:ext xmlns:c16="http://schemas.microsoft.com/office/drawing/2014/chart" uri="{C3380CC4-5D6E-409C-BE32-E72D297353CC}">
              <c16:uniqueId val="{00000001-9D05-4A33-982F-B4AB606A97E5}"/>
            </c:ext>
          </c:extLst>
        </c:ser>
        <c:dLbls>
          <c:showLegendKey val="0"/>
          <c:showVal val="1"/>
          <c:showCatName val="0"/>
          <c:showSerName val="0"/>
          <c:showPercent val="0"/>
          <c:showBubbleSize val="0"/>
        </c:dLbls>
        <c:marker val="1"/>
        <c:smooth val="0"/>
        <c:axId val="427165983"/>
        <c:axId val="427167423"/>
      </c:lineChart>
      <c:catAx>
        <c:axId val="427146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27170303"/>
        <c:crosses val="autoZero"/>
        <c:auto val="1"/>
        <c:lblAlgn val="ctr"/>
        <c:lblOffset val="100"/>
        <c:noMultiLvlLbl val="0"/>
      </c:catAx>
      <c:valAx>
        <c:axId val="427170303"/>
        <c:scaling>
          <c:orientation val="minMax"/>
          <c:max val="1500"/>
        </c:scaling>
        <c:delete val="0"/>
        <c:axPos val="l"/>
        <c:majorGridlines>
          <c:spPr>
            <a:ln w="9525" cap="flat" cmpd="sng" algn="ctr">
              <a:solidFill>
                <a:schemeClr val="tx1">
                  <a:lumMod val="15000"/>
                  <a:lumOff val="85000"/>
                </a:schemeClr>
              </a:solidFill>
              <a:round/>
            </a:ln>
            <a:effectLst/>
          </c:spPr>
        </c:majorGridlines>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27146783"/>
        <c:crosses val="autoZero"/>
        <c:crossBetween val="between"/>
      </c:valAx>
      <c:valAx>
        <c:axId val="427167423"/>
        <c:scaling>
          <c:orientation val="minMax"/>
          <c:max val="1"/>
          <c:min val="-0.4"/>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27165983"/>
        <c:crosses val="max"/>
        <c:crossBetween val="between"/>
      </c:valAx>
      <c:catAx>
        <c:axId val="427165983"/>
        <c:scaling>
          <c:orientation val="minMax"/>
        </c:scaling>
        <c:delete val="1"/>
        <c:axPos val="b"/>
        <c:numFmt formatCode="General" sourceLinked="1"/>
        <c:majorTickMark val="out"/>
        <c:minorTickMark val="none"/>
        <c:tickLblPos val="nextTo"/>
        <c:crossAx val="427167423"/>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ventas</c:v>
                </c:pt>
              </c:strCache>
            </c:strRef>
          </c:tx>
          <c:dPt>
            <c:idx val="0"/>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33CC-46E0-8C75-857AD7AFA8DF}"/>
              </c:ext>
            </c:extLst>
          </c:dPt>
          <c:dPt>
            <c:idx val="1"/>
            <c:bubble3D val="0"/>
            <c:spPr>
              <a:solidFill>
                <a:schemeClr val="accent3"/>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33CC-46E0-8C75-857AD7AFA8DF}"/>
              </c:ext>
            </c:extLst>
          </c:dPt>
          <c:dPt>
            <c:idx val="2"/>
            <c:bubble3D val="0"/>
            <c:spPr>
              <a:solidFill>
                <a:schemeClr val="accent5"/>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33CC-46E0-8C75-857AD7AFA8DF}"/>
              </c:ext>
            </c:extLst>
          </c:dPt>
          <c:dPt>
            <c:idx val="3"/>
            <c:bubble3D val="0"/>
            <c:spPr>
              <a:solidFill>
                <a:schemeClr val="accent1">
                  <a:lumMod val="60000"/>
                </a:scheme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33CC-46E0-8C75-857AD7AFA8DF}"/>
              </c:ext>
            </c:extLst>
          </c:dPt>
          <c:cat>
            <c:strRef>
              <c:f>Sheet1!$A$2:$A$5</c:f>
              <c:strCache>
                <c:ptCount val="2"/>
                <c:pt idx="0">
                  <c:v>la primera temporada</c:v>
                </c:pt>
                <c:pt idx="1">
                  <c:v>segundo cuarto</c:v>
                </c:pt>
              </c:strCache>
            </c:strRef>
          </c:cat>
          <c:val>
            <c:numRef>
              <c:f>Sheet1!$B$2:$B$5</c:f>
              <c:numCache>
                <c:formatCode>0%</c:formatCode>
                <c:ptCount val="4"/>
                <c:pt idx="0">
                  <c:v>2.5000000000000001E-3</c:v>
                </c:pt>
                <c:pt idx="1">
                  <c:v>0.9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33CC-46E0-8C75-857AD7AFA8DF}"/>
            </c:ext>
          </c:extLst>
        </c:ser>
        <c:dLbls>
          <c:showLegendKey val="0"/>
          <c:showVal val="0"/>
          <c:showCatName val="0"/>
          <c:showSerName val="0"/>
          <c:showPercent val="0"/>
          <c:showBubbleSize val="0"/>
          <c:showLeaderLines val="1"/>
        </c:dLbls>
        <c:firstSliceAng val="0"/>
        <c:holeSize val="73"/>
      </c:doughnutChart>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w="6350" cap="flat" cmpd="sng" algn="ctr">
      <a:noFill/>
      <a:prstDash val="solid"/>
      <a:miter lim="800000"/>
    </a:ln>
    <a:effectLst/>
  </c:spPr>
  <c:txPr>
    <a:bodyPr/>
    <a:lstStyle/>
    <a:p>
      <a:pPr>
        <a:defRPr/>
      </a:pPr>
      <a:endParaRPr lang="es-MX"/>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CHATARRA!$F$29:$J$29</c:f>
              <c:strCache>
                <c:ptCount val="5"/>
                <c:pt idx="0">
                  <c:v>ENERO</c:v>
                </c:pt>
                <c:pt idx="1">
                  <c:v>FEBRERO</c:v>
                </c:pt>
                <c:pt idx="2">
                  <c:v>MARZO</c:v>
                </c:pt>
                <c:pt idx="3">
                  <c:v>ABRIL</c:v>
                </c:pt>
                <c:pt idx="4">
                  <c:v>MAYO</c:v>
                </c:pt>
              </c:strCache>
              <c:extLst/>
            </c:strRef>
          </c:cat>
          <c:val>
            <c:numRef>
              <c:f>CHATARRA!$F$32:$J$32</c:f>
              <c:numCache>
                <c:formatCode>0.00%</c:formatCode>
                <c:ptCount val="5"/>
                <c:pt idx="0">
                  <c:v>1.9E-3</c:v>
                </c:pt>
                <c:pt idx="1">
                  <c:v>1.596776203101746E-3</c:v>
                </c:pt>
                <c:pt idx="2">
                  <c:v>1.9586263142714853E-3</c:v>
                </c:pt>
                <c:pt idx="3">
                  <c:v>1.3042432616198818E-4</c:v>
                </c:pt>
                <c:pt idx="4">
                  <c:v>1.5181142027792345E-4</c:v>
                </c:pt>
              </c:numCache>
              <c:extLst/>
            </c:numRef>
          </c:val>
          <c:extLst>
            <c:ext xmlns:c16="http://schemas.microsoft.com/office/drawing/2014/chart" uri="{C3380CC4-5D6E-409C-BE32-E72D297353CC}">
              <c16:uniqueId val="{00000000-B1FF-4E75-B5EE-2F8A02168D26}"/>
            </c:ext>
          </c:extLst>
        </c:ser>
        <c:dLbls>
          <c:showLegendKey val="0"/>
          <c:showVal val="1"/>
          <c:showCatName val="0"/>
          <c:showSerName val="0"/>
          <c:showPercent val="0"/>
          <c:showBubbleSize val="0"/>
        </c:dLbls>
        <c:gapWidth val="219"/>
        <c:overlap val="-27"/>
        <c:axId val="427161183"/>
        <c:axId val="427173663"/>
      </c:barChart>
      <c:lineChart>
        <c:grouping val="standard"/>
        <c:varyColors val="0"/>
        <c:ser>
          <c:idx val="1"/>
          <c:order val="1"/>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CHATARRA!$F$29:$J$29</c:f>
              <c:strCache>
                <c:ptCount val="5"/>
                <c:pt idx="0">
                  <c:v>ENERO</c:v>
                </c:pt>
                <c:pt idx="1">
                  <c:v>FEBRERO</c:v>
                </c:pt>
                <c:pt idx="2">
                  <c:v>MARZO</c:v>
                </c:pt>
                <c:pt idx="3">
                  <c:v>ABRIL</c:v>
                </c:pt>
                <c:pt idx="4">
                  <c:v>MAYO</c:v>
                </c:pt>
              </c:strCache>
              <c:extLst/>
            </c:strRef>
          </c:cat>
          <c:val>
            <c:numRef>
              <c:f>CHATARRA!$F$33:$J$33</c:f>
              <c:numCache>
                <c:formatCode>0.00%</c:formatCode>
                <c:ptCount val="5"/>
                <c:pt idx="0">
                  <c:v>0.01</c:v>
                </c:pt>
                <c:pt idx="1">
                  <c:v>0.01</c:v>
                </c:pt>
                <c:pt idx="2">
                  <c:v>0.01</c:v>
                </c:pt>
                <c:pt idx="3">
                  <c:v>0.01</c:v>
                </c:pt>
                <c:pt idx="4">
                  <c:v>0.01</c:v>
                </c:pt>
              </c:numCache>
              <c:extLst/>
            </c:numRef>
          </c:val>
          <c:smooth val="0"/>
          <c:extLst>
            <c:ext xmlns:c16="http://schemas.microsoft.com/office/drawing/2014/chart" uri="{C3380CC4-5D6E-409C-BE32-E72D297353CC}">
              <c16:uniqueId val="{00000001-B1FF-4E75-B5EE-2F8A02168D26}"/>
            </c:ext>
          </c:extLst>
        </c:ser>
        <c:dLbls>
          <c:showLegendKey val="0"/>
          <c:showVal val="1"/>
          <c:showCatName val="0"/>
          <c:showSerName val="0"/>
          <c:showPercent val="0"/>
          <c:showBubbleSize val="0"/>
        </c:dLbls>
        <c:marker val="1"/>
        <c:smooth val="0"/>
        <c:axId val="427161183"/>
        <c:axId val="427173663"/>
      </c:lineChart>
      <c:catAx>
        <c:axId val="427161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27173663"/>
        <c:crosses val="autoZero"/>
        <c:auto val="1"/>
        <c:lblAlgn val="ctr"/>
        <c:lblOffset val="100"/>
        <c:noMultiLvlLbl val="0"/>
      </c:catAx>
      <c:valAx>
        <c:axId val="427173663"/>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271611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ABIERTAS VS CERRRADAS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8.2025371828521432E-2"/>
          <c:y val="0.16245370370370371"/>
          <c:w val="0.79199081364829393"/>
          <c:h val="0.61498432487605714"/>
        </c:manualLayout>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'QUEJAS ABIERTAS VS CERRADAS '!$D$4:$D$5</c:f>
              <c:strCache>
                <c:ptCount val="2"/>
                <c:pt idx="0">
                  <c:v>Cerrada</c:v>
                </c:pt>
                <c:pt idx="1">
                  <c:v>Abierta</c:v>
                </c:pt>
              </c:strCache>
            </c:strRef>
          </c:cat>
          <c:val>
            <c:numRef>
              <c:f>'QUEJAS ABIERTAS VS CERRADAS '!$E$4:$E$5</c:f>
              <c:numCache>
                <c:formatCode>General</c:formatCode>
                <c:ptCount val="2"/>
                <c:pt idx="0">
                  <c:v>14</c:v>
                </c:pt>
                <c:pt idx="1">
                  <c:v>11</c:v>
                </c:pt>
              </c:numCache>
            </c:numRef>
          </c:val>
          <c:extLst>
            <c:ext xmlns:c16="http://schemas.microsoft.com/office/drawing/2014/chart" uri="{C3380CC4-5D6E-409C-BE32-E72D297353CC}">
              <c16:uniqueId val="{00000000-E801-483E-97A4-0B44F7CB864F}"/>
            </c:ext>
          </c:extLst>
        </c:ser>
        <c:dLbls>
          <c:showLegendKey val="0"/>
          <c:showVal val="1"/>
          <c:showCatName val="0"/>
          <c:showSerName val="0"/>
          <c:showPercent val="0"/>
          <c:showBubbleSize val="0"/>
        </c:dLbls>
        <c:gapWidth val="219"/>
        <c:overlap val="-27"/>
        <c:axId val="609008639"/>
        <c:axId val="609007199"/>
      </c:barChart>
      <c:catAx>
        <c:axId val="6090086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09007199"/>
        <c:crosses val="autoZero"/>
        <c:auto val="1"/>
        <c:lblAlgn val="ctr"/>
        <c:lblOffset val="100"/>
        <c:noMultiLvlLbl val="0"/>
      </c:catAx>
      <c:valAx>
        <c:axId val="6090071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090086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QUEJAS</a:t>
            </a:r>
            <a:r>
              <a:rPr lang="es-MX" baseline="0"/>
              <a:t> POR CLIENTE MAYO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'QUEJAS POR CLIENTE'!$D$4:$D$8</c:f>
              <c:strCache>
                <c:ptCount val="5"/>
                <c:pt idx="0">
                  <c:v>LAVISA, S. DE R.L. DE C.V.</c:v>
                </c:pt>
                <c:pt idx="1">
                  <c:v>INGENIERIA Y EQUIPOS DE FILTRACION, INGEFISA S.A. DE C.V.</c:v>
                </c:pt>
                <c:pt idx="2">
                  <c:v>GUNDERSON CONCARRIL S. DE R.L. DE C.V.</c:v>
                </c:pt>
                <c:pt idx="3">
                  <c:v>PROCESOS ESPECIALIZADOS Y PROYECTOS S.A DE C.V.</c:v>
                </c:pt>
                <c:pt idx="4">
                  <c:v>MATERIALES INDUSTRIALES DE COATZACOALCOS, S.A DE C.V.</c:v>
                </c:pt>
              </c:strCache>
            </c:strRef>
          </c:cat>
          <c:val>
            <c:numRef>
              <c:f>'QUEJAS POR CLIENTE'!$E$4:$E$8</c:f>
              <c:numCache>
                <c:formatCode>General</c:formatCode>
                <c:ptCount val="5"/>
                <c:pt idx="0">
                  <c:v>5</c:v>
                </c:pt>
                <c:pt idx="1">
                  <c:v>3</c:v>
                </c:pt>
                <c:pt idx="2">
                  <c:v>3</c:v>
                </c:pt>
                <c:pt idx="3">
                  <c:v>3</c:v>
                </c:pt>
                <c:pt idx="4">
                  <c:v>2</c:v>
                </c:pt>
              </c:numCache>
            </c:numRef>
          </c:val>
          <c:extLst>
            <c:ext xmlns:c16="http://schemas.microsoft.com/office/drawing/2014/chart" uri="{C3380CC4-5D6E-409C-BE32-E72D297353CC}">
              <c16:uniqueId val="{00000000-52F0-4DDF-9A43-3376D2620738}"/>
            </c:ext>
          </c:extLst>
        </c:ser>
        <c:dLbls>
          <c:showLegendKey val="0"/>
          <c:showVal val="1"/>
          <c:showCatName val="0"/>
          <c:showSerName val="0"/>
          <c:showPercent val="0"/>
          <c:showBubbleSize val="0"/>
        </c:dLbls>
        <c:gapWidth val="219"/>
        <c:axId val="608990879"/>
        <c:axId val="608986079"/>
      </c:barChart>
      <c:lineChart>
        <c:grouping val="standard"/>
        <c:varyColors val="0"/>
        <c:ser>
          <c:idx val="1"/>
          <c:order val="1"/>
          <c:tx>
            <c:v>PORCENTAJE</c:v>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'QUEJAS POR CLIENTE'!$D$4:$D$8</c:f>
              <c:strCache>
                <c:ptCount val="5"/>
                <c:pt idx="0">
                  <c:v>LAVISA, S. DE R.L. DE C.V.</c:v>
                </c:pt>
                <c:pt idx="1">
                  <c:v>INGENIERIA Y EQUIPOS DE FILTRACION, INGEFISA S.A. DE C.V.</c:v>
                </c:pt>
                <c:pt idx="2">
                  <c:v>GUNDERSON CONCARRIL S. DE R.L. DE C.V.</c:v>
                </c:pt>
                <c:pt idx="3">
                  <c:v>PROCESOS ESPECIALIZADOS Y PROYECTOS S.A DE C.V.</c:v>
                </c:pt>
                <c:pt idx="4">
                  <c:v>MATERIALES INDUSTRIALES DE COATZACOALCOS, S.A DE C.V.</c:v>
                </c:pt>
              </c:strCache>
            </c:strRef>
          </c:cat>
          <c:val>
            <c:numRef>
              <c:f>'QUEJAS POR CLIENTE'!$G$4:$G$8</c:f>
              <c:numCache>
                <c:formatCode>0.00%</c:formatCode>
                <c:ptCount val="5"/>
                <c:pt idx="0">
                  <c:v>5</c:v>
                </c:pt>
                <c:pt idx="1">
                  <c:v>8</c:v>
                </c:pt>
                <c:pt idx="2">
                  <c:v>11</c:v>
                </c:pt>
                <c:pt idx="3">
                  <c:v>14</c:v>
                </c:pt>
                <c:pt idx="4">
                  <c:v>16</c:v>
                </c:pt>
              </c:numCache>
            </c:numRef>
          </c:val>
          <c:smooth val="0"/>
          <c:extLst>
            <c:ext xmlns:c16="http://schemas.microsoft.com/office/drawing/2014/chart" uri="{C3380CC4-5D6E-409C-BE32-E72D297353CC}">
              <c16:uniqueId val="{00000001-52F0-4DDF-9A43-3376D2620738}"/>
            </c:ext>
          </c:extLst>
        </c:ser>
        <c:dLbls>
          <c:showLegendKey val="0"/>
          <c:showVal val="0"/>
          <c:showCatName val="0"/>
          <c:showSerName val="0"/>
          <c:showPercent val="0"/>
          <c:showBubbleSize val="0"/>
        </c:dLbls>
        <c:marker val="1"/>
        <c:smooth val="0"/>
        <c:axId val="489607199"/>
        <c:axId val="489608159"/>
      </c:lineChart>
      <c:catAx>
        <c:axId val="6089908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08986079"/>
        <c:crosses val="autoZero"/>
        <c:auto val="1"/>
        <c:lblAlgn val="ctr"/>
        <c:lblOffset val="100"/>
        <c:noMultiLvlLbl val="0"/>
      </c:catAx>
      <c:valAx>
        <c:axId val="608986079"/>
        <c:scaling>
          <c:orientation val="minMax"/>
          <c:max val="8"/>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08990879"/>
        <c:crosses val="autoZero"/>
        <c:crossBetween val="between"/>
      </c:valAx>
      <c:valAx>
        <c:axId val="489608159"/>
        <c:scaling>
          <c:orientation val="minMax"/>
          <c:max val="0.8"/>
          <c:min val="-0.4"/>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89607199"/>
        <c:crosses val="max"/>
        <c:crossBetween val="between"/>
      </c:valAx>
      <c:catAx>
        <c:axId val="489607199"/>
        <c:scaling>
          <c:orientation val="minMax"/>
        </c:scaling>
        <c:delete val="1"/>
        <c:axPos val="b"/>
        <c:numFmt formatCode="General" sourceLinked="1"/>
        <c:majorTickMark val="out"/>
        <c:minorTickMark val="none"/>
        <c:tickLblPos val="nextTo"/>
        <c:crossAx val="489608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CATEGORIA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v>CANTIDAD</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Hoja1!$E$4:$E$7</c:f>
              <c:strCache>
                <c:ptCount val="4"/>
                <c:pt idx="0">
                  <c:v>Fuera de especificación (fabricación)</c:v>
                </c:pt>
                <c:pt idx="1">
                  <c:v>Error en marcaje</c:v>
                </c:pt>
                <c:pt idx="2">
                  <c:v>Error en pedido interno</c:v>
                </c:pt>
                <c:pt idx="3">
                  <c:v>Golpes e imperfecciones</c:v>
                </c:pt>
              </c:strCache>
            </c:strRef>
          </c:cat>
          <c:val>
            <c:numRef>
              <c:f>Hoja1!$F$4:$F$7</c:f>
              <c:numCache>
                <c:formatCode>General</c:formatCode>
                <c:ptCount val="4"/>
                <c:pt idx="0">
                  <c:v>10</c:v>
                </c:pt>
                <c:pt idx="1">
                  <c:v>1</c:v>
                </c:pt>
                <c:pt idx="2">
                  <c:v>1</c:v>
                </c:pt>
                <c:pt idx="3">
                  <c:v>1</c:v>
                </c:pt>
              </c:numCache>
            </c:numRef>
          </c:val>
          <c:extLst>
            <c:ext xmlns:c16="http://schemas.microsoft.com/office/drawing/2014/chart" uri="{C3380CC4-5D6E-409C-BE32-E72D297353CC}">
              <c16:uniqueId val="{00000000-9791-40C9-9603-9FC43D58971A}"/>
            </c:ext>
          </c:extLst>
        </c:ser>
        <c:dLbls>
          <c:showLegendKey val="0"/>
          <c:showVal val="1"/>
          <c:showCatName val="0"/>
          <c:showSerName val="0"/>
          <c:showPercent val="0"/>
          <c:showBubbleSize val="0"/>
        </c:dLbls>
        <c:gapWidth val="219"/>
        <c:overlap val="-27"/>
        <c:axId val="166668495"/>
        <c:axId val="166681935"/>
      </c:barChart>
      <c:lineChart>
        <c:grouping val="standard"/>
        <c:varyColors val="0"/>
        <c:ser>
          <c:idx val="1"/>
          <c:order val="1"/>
          <c:tx>
            <c:v>PORCENTAJE</c:v>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Hoja1!$E$4:$E$7</c:f>
              <c:strCache>
                <c:ptCount val="4"/>
                <c:pt idx="0">
                  <c:v>Fuera de especificación (fabricación)</c:v>
                </c:pt>
                <c:pt idx="1">
                  <c:v>Error en marcaje</c:v>
                </c:pt>
                <c:pt idx="2">
                  <c:v>Error en pedido interno</c:v>
                </c:pt>
                <c:pt idx="3">
                  <c:v>Golpes e imperfecciones</c:v>
                </c:pt>
              </c:strCache>
            </c:strRef>
          </c:cat>
          <c:val>
            <c:numRef>
              <c:f>Hoja1!$H$4:$H$7</c:f>
              <c:numCache>
                <c:formatCode>0.00%</c:formatCode>
                <c:ptCount val="4"/>
                <c:pt idx="0">
                  <c:v>0.76923076923076927</c:v>
                </c:pt>
                <c:pt idx="1">
                  <c:v>0.84615384615384615</c:v>
                </c:pt>
                <c:pt idx="2">
                  <c:v>0.92307692307692313</c:v>
                </c:pt>
                <c:pt idx="3">
                  <c:v>1</c:v>
                </c:pt>
              </c:numCache>
            </c:numRef>
          </c:val>
          <c:smooth val="0"/>
          <c:extLst>
            <c:ext xmlns:c16="http://schemas.microsoft.com/office/drawing/2014/chart" uri="{C3380CC4-5D6E-409C-BE32-E72D297353CC}">
              <c16:uniqueId val="{00000001-9791-40C9-9603-9FC43D58971A}"/>
            </c:ext>
          </c:extLst>
        </c:ser>
        <c:dLbls>
          <c:showLegendKey val="0"/>
          <c:showVal val="1"/>
          <c:showCatName val="0"/>
          <c:showSerName val="0"/>
          <c:showPercent val="0"/>
          <c:showBubbleSize val="0"/>
        </c:dLbls>
        <c:marker val="1"/>
        <c:smooth val="0"/>
        <c:axId val="166692015"/>
        <c:axId val="166674255"/>
      </c:lineChart>
      <c:catAx>
        <c:axId val="1666684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6681935"/>
        <c:crosses val="autoZero"/>
        <c:auto val="1"/>
        <c:lblAlgn val="ctr"/>
        <c:lblOffset val="100"/>
        <c:noMultiLvlLbl val="0"/>
      </c:catAx>
      <c:valAx>
        <c:axId val="166681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6668495"/>
        <c:crosses val="autoZero"/>
        <c:crossBetween val="between"/>
      </c:valAx>
      <c:valAx>
        <c:axId val="166674255"/>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6692015"/>
        <c:crosses val="max"/>
        <c:crossBetween val="between"/>
      </c:valAx>
      <c:catAx>
        <c:axId val="166692015"/>
        <c:scaling>
          <c:orientation val="minMax"/>
        </c:scaling>
        <c:delete val="1"/>
        <c:axPos val="b"/>
        <c:numFmt formatCode="General" sourceLinked="1"/>
        <c:majorTickMark val="out"/>
        <c:minorTickMark val="none"/>
        <c:tickLblPos val="nextTo"/>
        <c:crossAx val="166674255"/>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QUEJAS</a:t>
            </a:r>
            <a:r>
              <a:rPr lang="es-MX" baseline="0"/>
              <a:t> POR MES</a:t>
            </a:r>
            <a:endParaRPr lang="es-MX"/>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'QUEJAS MENS'!$D$4:$D$8</c:f>
              <c:strCache>
                <c:ptCount val="5"/>
                <c:pt idx="0">
                  <c:v>enero</c:v>
                </c:pt>
                <c:pt idx="1">
                  <c:v>febrero</c:v>
                </c:pt>
                <c:pt idx="2">
                  <c:v>marzo</c:v>
                </c:pt>
                <c:pt idx="3">
                  <c:v>abril</c:v>
                </c:pt>
                <c:pt idx="4">
                  <c:v>mayo</c:v>
                </c:pt>
              </c:strCache>
              <c:extLst/>
            </c:strRef>
          </c:cat>
          <c:val>
            <c:numRef>
              <c:f>'QUEJAS MENS'!$E$4:$E$8</c:f>
              <c:numCache>
                <c:formatCode>General</c:formatCode>
                <c:ptCount val="5"/>
                <c:pt idx="0">
                  <c:v>12</c:v>
                </c:pt>
                <c:pt idx="1">
                  <c:v>15</c:v>
                </c:pt>
                <c:pt idx="2">
                  <c:v>16</c:v>
                </c:pt>
                <c:pt idx="3">
                  <c:v>10</c:v>
                </c:pt>
                <c:pt idx="4">
                  <c:v>25</c:v>
                </c:pt>
              </c:numCache>
              <c:extLst/>
            </c:numRef>
          </c:val>
          <c:extLst>
            <c:ext xmlns:c16="http://schemas.microsoft.com/office/drawing/2014/chart" uri="{C3380CC4-5D6E-409C-BE32-E72D297353CC}">
              <c16:uniqueId val="{00000001-DB3F-4F86-8495-4AE80459E1ED}"/>
            </c:ext>
          </c:extLst>
        </c:ser>
        <c:dLbls>
          <c:dLblPos val="outEnd"/>
          <c:showLegendKey val="0"/>
          <c:showVal val="1"/>
          <c:showCatName val="0"/>
          <c:showSerName val="0"/>
          <c:showPercent val="0"/>
          <c:showBubbleSize val="0"/>
        </c:dLbls>
        <c:gapWidth val="219"/>
        <c:overlap val="-27"/>
        <c:axId val="1094971088"/>
        <c:axId val="1094977808"/>
      </c:barChart>
      <c:catAx>
        <c:axId val="1094971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94977808"/>
        <c:crosses val="autoZero"/>
        <c:auto val="1"/>
        <c:lblAlgn val="ctr"/>
        <c:lblOffset val="100"/>
        <c:noMultiLvlLbl val="0"/>
      </c:catAx>
      <c:valAx>
        <c:axId val="1094977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94971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pivotSource>
    <c:name>[QUEJAS 2025 SEGMENTACION DE DATOS.xlsx]Hoja2!TablaDinámica4</c:name>
    <c:fmtId val="8"/>
  </c:pivotSource>
  <c:chart>
    <c:autoTitleDeleted val="1"/>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Hoja2!$B$3</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Hoja2!$A$4:$A$9</c:f>
              <c:strCache>
                <c:ptCount val="5"/>
                <c:pt idx="0">
                  <c:v>(en blanco)</c:v>
                </c:pt>
                <c:pt idx="1">
                  <c:v>Ventas</c:v>
                </c:pt>
                <c:pt idx="2">
                  <c:v>no imputable a TUVACE</c:v>
                </c:pt>
                <c:pt idx="3">
                  <c:v>Producción</c:v>
                </c:pt>
                <c:pt idx="4">
                  <c:v>Calidad</c:v>
                </c:pt>
              </c:strCache>
            </c:strRef>
          </c:cat>
          <c:val>
            <c:numRef>
              <c:f>Hoja2!$B$4:$B$9</c:f>
              <c:numCache>
                <c:formatCode>General</c:formatCode>
                <c:ptCount val="5"/>
                <c:pt idx="0">
                  <c:v>14</c:v>
                </c:pt>
                <c:pt idx="1">
                  <c:v>3</c:v>
                </c:pt>
                <c:pt idx="2">
                  <c:v>3</c:v>
                </c:pt>
                <c:pt idx="3">
                  <c:v>3</c:v>
                </c:pt>
                <c:pt idx="4">
                  <c:v>2</c:v>
                </c:pt>
              </c:numCache>
            </c:numRef>
          </c:val>
          <c:extLst>
            <c:ext xmlns:c16="http://schemas.microsoft.com/office/drawing/2014/chart" uri="{C3380CC4-5D6E-409C-BE32-E72D297353CC}">
              <c16:uniqueId val="{00000000-7B40-4C8A-8B04-13B179E6F347}"/>
            </c:ext>
          </c:extLst>
        </c:ser>
        <c:dLbls>
          <c:dLblPos val="outEnd"/>
          <c:showLegendKey val="0"/>
          <c:showVal val="1"/>
          <c:showCatName val="0"/>
          <c:showSerName val="0"/>
          <c:showPercent val="0"/>
          <c:showBubbleSize val="0"/>
        </c:dLbls>
        <c:gapWidth val="219"/>
        <c:overlap val="-27"/>
        <c:axId val="1640976719"/>
        <c:axId val="1640969039"/>
      </c:barChart>
      <c:catAx>
        <c:axId val="164097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40969039"/>
        <c:crosses val="autoZero"/>
        <c:auto val="1"/>
        <c:lblAlgn val="ctr"/>
        <c:lblOffset val="100"/>
        <c:noMultiLvlLbl val="0"/>
      </c:catAx>
      <c:valAx>
        <c:axId val="16409690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40976719"/>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BRIDA WN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spPr>
            <a:solidFill>
              <a:schemeClr val="accent6">
                <a:lumMod val="40000"/>
                <a:lumOff val="60000"/>
              </a:schemeClr>
            </a:solidFill>
          </c:spPr>
          <c:dPt>
            <c:idx val="0"/>
            <c:bubble3D val="0"/>
            <c:spPr>
              <a:solidFill>
                <a:schemeClr val="accent6">
                  <a:lumMod val="40000"/>
                  <a:lumOff val="60000"/>
                </a:schemeClr>
              </a:solidFill>
              <a:ln w="19050">
                <a:solidFill>
                  <a:schemeClr val="lt1"/>
                </a:solidFill>
              </a:ln>
              <a:effectLst/>
            </c:spPr>
            <c:extLst>
              <c:ext xmlns:c16="http://schemas.microsoft.com/office/drawing/2014/chart" uri="{C3380CC4-5D6E-409C-BE32-E72D297353CC}">
                <c16:uniqueId val="{00000001-5225-4021-95A0-4C9E626907B2}"/>
              </c:ext>
            </c:extLst>
          </c:dPt>
          <c:dPt>
            <c:idx val="1"/>
            <c:bubble3D val="0"/>
            <c:spPr>
              <a:solidFill>
                <a:srgbClr val="FF5050"/>
              </a:solidFill>
              <a:ln w="19050">
                <a:solidFill>
                  <a:schemeClr val="lt1"/>
                </a:solidFill>
              </a:ln>
              <a:effectLst/>
            </c:spPr>
            <c:extLst>
              <c:ext xmlns:c16="http://schemas.microsoft.com/office/drawing/2014/chart" uri="{C3380CC4-5D6E-409C-BE32-E72D297353CC}">
                <c16:uniqueId val="{00000003-5225-4021-95A0-4C9E626907B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GRAFICOS!$G$19:$H$19</c:f>
              <c:strCache>
                <c:ptCount val="2"/>
                <c:pt idx="0">
                  <c:v>COMPLETO</c:v>
                </c:pt>
                <c:pt idx="1">
                  <c:v>PENDIENTE</c:v>
                </c:pt>
              </c:strCache>
            </c:strRef>
          </c:cat>
          <c:val>
            <c:numRef>
              <c:f>GRAFICOS!$G$21:$H$21</c:f>
              <c:numCache>
                <c:formatCode>0.00%</c:formatCode>
                <c:ptCount val="2"/>
                <c:pt idx="0">
                  <c:v>0.40752063589116477</c:v>
                </c:pt>
                <c:pt idx="1">
                  <c:v>0.59247936410883517</c:v>
                </c:pt>
              </c:numCache>
            </c:numRef>
          </c:val>
          <c:extLst>
            <c:ext xmlns:c16="http://schemas.microsoft.com/office/drawing/2014/chart" uri="{C3380CC4-5D6E-409C-BE32-E72D297353CC}">
              <c16:uniqueId val="{00000004-5225-4021-95A0-4C9E626907B2}"/>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TOTAL</a:t>
            </a:r>
            <a:r>
              <a:rPr lang="es-MX" baseline="0"/>
              <a:t> B16.5</a:t>
            </a:r>
            <a:endParaRPr lang="es-MX"/>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dPt>
            <c:idx val="0"/>
            <c:bubble3D val="0"/>
            <c:spPr>
              <a:solidFill>
                <a:srgbClr val="C5E0B4"/>
              </a:solidFill>
              <a:ln w="19050">
                <a:solidFill>
                  <a:schemeClr val="lt1"/>
                </a:solidFill>
              </a:ln>
              <a:effectLst/>
            </c:spPr>
            <c:extLst>
              <c:ext xmlns:c16="http://schemas.microsoft.com/office/drawing/2014/chart" uri="{C3380CC4-5D6E-409C-BE32-E72D297353CC}">
                <c16:uniqueId val="{00000001-5DCB-4D74-BAF4-750F728EDC7C}"/>
              </c:ext>
            </c:extLst>
          </c:dPt>
          <c:dPt>
            <c:idx val="1"/>
            <c:bubble3D val="0"/>
            <c:spPr>
              <a:solidFill>
                <a:srgbClr val="FF5050"/>
              </a:solidFill>
              <a:ln w="19050">
                <a:solidFill>
                  <a:schemeClr val="lt1"/>
                </a:solidFill>
              </a:ln>
              <a:effectLst/>
            </c:spPr>
            <c:extLst>
              <c:ext xmlns:c16="http://schemas.microsoft.com/office/drawing/2014/chart" uri="{C3380CC4-5D6E-409C-BE32-E72D297353CC}">
                <c16:uniqueId val="{00000003-5DCB-4D74-BAF4-750F728EDC7C}"/>
              </c:ext>
            </c:extLst>
          </c:dPt>
          <c:dLbls>
            <c:dLbl>
              <c:idx val="0"/>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DCB-4D74-BAF4-750F728EDC7C}"/>
                </c:ext>
              </c:extLst>
            </c:dLbl>
            <c:dLbl>
              <c:idx val="1"/>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DCB-4D74-BAF4-750F728EDC7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0"/>
            <c:showCatName val="0"/>
            <c:showSerName val="0"/>
            <c:showPercent val="0"/>
            <c:showBubbleSize val="0"/>
            <c:extLst>
              <c:ext xmlns:c15="http://schemas.microsoft.com/office/drawing/2012/chart" uri="{CE6537A1-D6FC-4f65-9D91-7224C49458BB}"/>
            </c:extLst>
          </c:dLbls>
          <c:cat>
            <c:strLit>
              <c:ptCount val="2"/>
              <c:pt idx="0">
                <c:v>COMPLETO</c:v>
              </c:pt>
              <c:pt idx="1">
                <c:v> PENDIENTE</c:v>
              </c:pt>
            </c:strLit>
          </c:cat>
          <c:val>
            <c:numRef>
              <c:f>(GRAFICOS!$C$26,GRAFICOS!$D$26)</c:f>
              <c:numCache>
                <c:formatCode>0.00%</c:formatCode>
                <c:ptCount val="2"/>
                <c:pt idx="0">
                  <c:v>0.69913952059004303</c:v>
                </c:pt>
                <c:pt idx="1">
                  <c:v>0.30086047940995697</c:v>
                </c:pt>
              </c:numCache>
            </c:numRef>
          </c:val>
          <c:extLst>
            <c:ext xmlns:c16="http://schemas.microsoft.com/office/drawing/2014/chart" uri="{C3380CC4-5D6E-409C-BE32-E72D297353CC}">
              <c16:uniqueId val="{00000004-5DCB-4D74-BAF4-750F728EDC7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doughnutChart>
        <c:varyColors val="1"/>
        <c:ser>
          <c:idx val="0"/>
          <c:order val="0"/>
          <c:tx>
            <c:strRef>
              <c:f>Sheet1!$B$1</c:f>
              <c:strCache>
                <c:ptCount val="1"/>
                <c:pt idx="0">
                  <c:v>ventas</c:v>
                </c:pt>
              </c:strCache>
            </c:strRef>
          </c:tx>
          <c:spPr>
            <a:solidFill>
              <a:srgbClr val="308446"/>
            </a:solidFill>
          </c:spPr>
          <c:dPt>
            <c:idx val="0"/>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600A-4C1A-A751-8624F5AC612F}"/>
              </c:ext>
            </c:extLst>
          </c:dPt>
          <c:dPt>
            <c:idx val="1"/>
            <c:bubble3D val="0"/>
            <c:spPr>
              <a:solidFill>
                <a:schemeClr val="tx1">
                  <a:lumMod val="50000"/>
                  <a:lumOff val="50000"/>
                </a:scheme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600A-4C1A-A751-8624F5AC612F}"/>
              </c:ext>
            </c:extLst>
          </c:dPt>
          <c:dPt>
            <c:idx val="2"/>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600A-4C1A-A751-8624F5AC612F}"/>
              </c:ext>
            </c:extLst>
          </c:dPt>
          <c:dPt>
            <c:idx val="3"/>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600A-4C1A-A751-8624F5AC612F}"/>
              </c:ext>
            </c:extLst>
          </c:dPt>
          <c:cat>
            <c:strRef>
              <c:f>Sheet1!$A$2:$A$5</c:f>
              <c:strCache>
                <c:ptCount val="2"/>
                <c:pt idx="0">
                  <c:v>la primera temporada</c:v>
                </c:pt>
                <c:pt idx="1">
                  <c:v>segundo cuarto</c:v>
                </c:pt>
              </c:strCache>
            </c:strRef>
          </c:cat>
          <c:val>
            <c:numRef>
              <c:f>Sheet1!$B$2:$B$5</c:f>
              <c:numCache>
                <c:formatCode>0%</c:formatCode>
                <c:ptCount val="4"/>
                <c:pt idx="0">
                  <c:v>0.96689999999999998</c:v>
                </c:pt>
                <c:pt idx="1">
                  <c:v>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600A-4C1A-A751-8624F5AC612F}"/>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w="6350" cap="flat" cmpd="sng" algn="ctr">
      <a:noFill/>
      <a:prstDash val="solid"/>
      <a:miter lim="800000"/>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doughnutChart>
        <c:varyColors val="1"/>
        <c:ser>
          <c:idx val="0"/>
          <c:order val="0"/>
          <c:tx>
            <c:strRef>
              <c:f>Sheet1!$B$1</c:f>
              <c:strCache>
                <c:ptCount val="1"/>
                <c:pt idx="0">
                  <c:v>ventas</c:v>
                </c:pt>
              </c:strCache>
            </c:strRef>
          </c:tx>
          <c:spPr>
            <a:solidFill>
              <a:srgbClr val="308446"/>
            </a:solidFill>
          </c:spPr>
          <c:dPt>
            <c:idx val="0"/>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DD07-4AC1-AF5C-03604D82914E}"/>
              </c:ext>
            </c:extLst>
          </c:dPt>
          <c:dPt>
            <c:idx val="1"/>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DD07-4AC1-AF5C-03604D82914E}"/>
              </c:ext>
            </c:extLst>
          </c:dPt>
          <c:dPt>
            <c:idx val="2"/>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DD07-4AC1-AF5C-03604D82914E}"/>
              </c:ext>
            </c:extLst>
          </c:dPt>
          <c:dPt>
            <c:idx val="3"/>
            <c:bubble3D val="0"/>
            <c:spPr>
              <a:solidFill>
                <a:srgbClr val="308446"/>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DD07-4AC1-AF5C-03604D82914E}"/>
              </c:ext>
            </c:extLst>
          </c:dPt>
          <c:cat>
            <c:strRef>
              <c:f>Sheet1!$A$2:$A$5</c:f>
              <c:strCache>
                <c:ptCount val="2"/>
                <c:pt idx="0">
                  <c:v>la primera temporada</c:v>
                </c:pt>
                <c:pt idx="1">
                  <c:v>segundo cuarto</c:v>
                </c:pt>
              </c:strCache>
            </c:strRef>
          </c:cat>
          <c:val>
            <c:numRef>
              <c:f>Sheet1!$B$2:$B$5</c:f>
              <c:numCache>
                <c:formatCode>0%</c:formatCode>
                <c:ptCount val="4"/>
                <c:pt idx="0">
                  <c:v>1</c:v>
                </c:pt>
                <c:pt idx="1">
                  <c:v>0</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DD07-4AC1-AF5C-03604D82914E}"/>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w="6350" cap="flat" cmpd="sng" algn="ctr">
      <a:noFill/>
      <a:prstDash val="solid"/>
      <a:miter lim="800000"/>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Hoja1!$H$10:$K$10</c:f>
              <c:strCache>
                <c:ptCount val="4"/>
                <c:pt idx="0">
                  <c:v>FW18</c:v>
                </c:pt>
                <c:pt idx="1">
                  <c:v>FW19</c:v>
                </c:pt>
                <c:pt idx="2">
                  <c:v>FW20</c:v>
                </c:pt>
                <c:pt idx="3">
                  <c:v>FW21</c:v>
                </c:pt>
              </c:strCache>
            </c:strRef>
          </c:cat>
          <c:val>
            <c:numRef>
              <c:f>Hoja1!$H$11:$K$11</c:f>
              <c:numCache>
                <c:formatCode>General</c:formatCode>
                <c:ptCount val="4"/>
                <c:pt idx="0">
                  <c:v>7</c:v>
                </c:pt>
                <c:pt idx="1">
                  <c:v>6</c:v>
                </c:pt>
                <c:pt idx="2">
                  <c:v>7</c:v>
                </c:pt>
                <c:pt idx="3">
                  <c:v>7</c:v>
                </c:pt>
              </c:numCache>
            </c:numRef>
          </c:val>
          <c:extLst>
            <c:ext xmlns:c16="http://schemas.microsoft.com/office/drawing/2014/chart" uri="{C3380CC4-5D6E-409C-BE32-E72D297353CC}">
              <c16:uniqueId val="{00000000-61A3-4E06-BF2C-EAD88C35F36C}"/>
            </c:ext>
          </c:extLst>
        </c:ser>
        <c:ser>
          <c:idx val="1"/>
          <c:order val="1"/>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Hoja1!$H$10:$K$10</c:f>
              <c:strCache>
                <c:ptCount val="4"/>
                <c:pt idx="0">
                  <c:v>FW18</c:v>
                </c:pt>
                <c:pt idx="1">
                  <c:v>FW19</c:v>
                </c:pt>
                <c:pt idx="2">
                  <c:v>FW20</c:v>
                </c:pt>
                <c:pt idx="3">
                  <c:v>FW21</c:v>
                </c:pt>
              </c:strCache>
            </c:strRef>
          </c:cat>
          <c:val>
            <c:numRef>
              <c:f>Hoja1!$H$12:$K$12</c:f>
              <c:numCache>
                <c:formatCode>General</c:formatCode>
                <c:ptCount val="4"/>
                <c:pt idx="0">
                  <c:v>7</c:v>
                </c:pt>
                <c:pt idx="1">
                  <c:v>6</c:v>
                </c:pt>
                <c:pt idx="2">
                  <c:v>7</c:v>
                </c:pt>
                <c:pt idx="3">
                  <c:v>6</c:v>
                </c:pt>
              </c:numCache>
            </c:numRef>
          </c:val>
          <c:extLst>
            <c:ext xmlns:c16="http://schemas.microsoft.com/office/drawing/2014/chart" uri="{C3380CC4-5D6E-409C-BE32-E72D297353CC}">
              <c16:uniqueId val="{00000001-61A3-4E06-BF2C-EAD88C35F36C}"/>
            </c:ext>
          </c:extLst>
        </c:ser>
        <c:dLbls>
          <c:dLblPos val="outEnd"/>
          <c:showLegendKey val="0"/>
          <c:showVal val="1"/>
          <c:showCatName val="0"/>
          <c:showSerName val="0"/>
          <c:showPercent val="0"/>
          <c:showBubbleSize val="0"/>
        </c:dLbls>
        <c:gapWidth val="219"/>
        <c:overlap val="-27"/>
        <c:axId val="1117158800"/>
        <c:axId val="1117180880"/>
      </c:barChart>
      <c:catAx>
        <c:axId val="1117158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17180880"/>
        <c:crosses val="autoZero"/>
        <c:auto val="1"/>
        <c:lblAlgn val="ctr"/>
        <c:lblOffset val="100"/>
        <c:noMultiLvlLbl val="0"/>
      </c:catAx>
      <c:valAx>
        <c:axId val="1117180880"/>
        <c:scaling>
          <c:orientation val="minMax"/>
          <c:max val="7.5"/>
          <c:min val="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17158800"/>
        <c:crosses val="autoZero"/>
        <c:crossBetween val="between"/>
        <c:majorUnit val="0.5"/>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805774278215223E-2"/>
          <c:y val="3.2407407407407406E-2"/>
          <c:w val="0.9020831146106737"/>
          <c:h val="0.84731481481481485"/>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Hoja1!$H$10:$K$10</c:f>
              <c:strCache>
                <c:ptCount val="4"/>
                <c:pt idx="0">
                  <c:v>FW18</c:v>
                </c:pt>
                <c:pt idx="1">
                  <c:v>FW19</c:v>
                </c:pt>
                <c:pt idx="2">
                  <c:v>FW20</c:v>
                </c:pt>
                <c:pt idx="3">
                  <c:v>FW21</c:v>
                </c:pt>
              </c:strCache>
            </c:strRef>
          </c:cat>
          <c:val>
            <c:numRef>
              <c:f>Hoja1!$H$11:$K$11</c:f>
              <c:numCache>
                <c:formatCode>General</c:formatCode>
                <c:ptCount val="4"/>
                <c:pt idx="0">
                  <c:v>12</c:v>
                </c:pt>
                <c:pt idx="1">
                  <c:v>11</c:v>
                </c:pt>
                <c:pt idx="2">
                  <c:v>12</c:v>
                </c:pt>
                <c:pt idx="3">
                  <c:v>13</c:v>
                </c:pt>
              </c:numCache>
            </c:numRef>
          </c:val>
          <c:extLst>
            <c:ext xmlns:c16="http://schemas.microsoft.com/office/drawing/2014/chart" uri="{C3380CC4-5D6E-409C-BE32-E72D297353CC}">
              <c16:uniqueId val="{00000000-4B48-4C47-9F28-C7D085A3A610}"/>
            </c:ext>
          </c:extLst>
        </c:ser>
        <c:ser>
          <c:idx val="1"/>
          <c:order val="1"/>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Hoja1!$H$10:$K$10</c:f>
              <c:strCache>
                <c:ptCount val="4"/>
                <c:pt idx="0">
                  <c:v>FW18</c:v>
                </c:pt>
                <c:pt idx="1">
                  <c:v>FW19</c:v>
                </c:pt>
                <c:pt idx="2">
                  <c:v>FW20</c:v>
                </c:pt>
                <c:pt idx="3">
                  <c:v>FW21</c:v>
                </c:pt>
              </c:strCache>
            </c:strRef>
          </c:cat>
          <c:val>
            <c:numRef>
              <c:f>Hoja1!$H$12:$K$12</c:f>
              <c:numCache>
                <c:formatCode>General</c:formatCode>
                <c:ptCount val="4"/>
                <c:pt idx="0">
                  <c:v>12</c:v>
                </c:pt>
                <c:pt idx="1">
                  <c:v>11</c:v>
                </c:pt>
                <c:pt idx="2">
                  <c:v>12</c:v>
                </c:pt>
                <c:pt idx="3">
                  <c:v>13</c:v>
                </c:pt>
              </c:numCache>
            </c:numRef>
          </c:val>
          <c:extLst>
            <c:ext xmlns:c16="http://schemas.microsoft.com/office/drawing/2014/chart" uri="{C3380CC4-5D6E-409C-BE32-E72D297353CC}">
              <c16:uniqueId val="{00000001-4B48-4C47-9F28-C7D085A3A610}"/>
            </c:ext>
          </c:extLst>
        </c:ser>
        <c:dLbls>
          <c:dLblPos val="outEnd"/>
          <c:showLegendKey val="0"/>
          <c:showVal val="1"/>
          <c:showCatName val="0"/>
          <c:showSerName val="0"/>
          <c:showPercent val="0"/>
          <c:showBubbleSize val="0"/>
        </c:dLbls>
        <c:gapWidth val="219"/>
        <c:overlap val="-27"/>
        <c:axId val="1117158800"/>
        <c:axId val="1117180880"/>
      </c:barChart>
      <c:catAx>
        <c:axId val="1117158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17180880"/>
        <c:crosses val="autoZero"/>
        <c:auto val="1"/>
        <c:lblAlgn val="ctr"/>
        <c:lblOffset val="100"/>
        <c:noMultiLvlLbl val="0"/>
      </c:catAx>
      <c:valAx>
        <c:axId val="1117180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17158800"/>
        <c:crosses val="autoZero"/>
        <c:crossBetween val="between"/>
        <c:majorUnit val="0.5"/>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1"/>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6.1079545454545456E-2"/>
          <c:y val="0.18879110432540655"/>
          <c:w val="0.93323863636363635"/>
          <c:h val="0.67846803116942977"/>
        </c:manualLayout>
      </c:layout>
      <c:barChart>
        <c:barDir val="col"/>
        <c:grouping val="stacked"/>
        <c:varyColors val="0"/>
        <c:ser>
          <c:idx val="0"/>
          <c:order val="0"/>
          <c:tx>
            <c:strRef>
              <c:f>'Monthly Chart´s'!$P$9</c:f>
              <c:strCache>
                <c:ptCount val="1"/>
                <c:pt idx="0">
                  <c:v>Proveedores RNC's</c:v>
                </c:pt>
              </c:strCache>
            </c:strRef>
          </c:tx>
          <c:spPr>
            <a:solidFill>
              <a:schemeClr val="accent5">
                <a:tint val="77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'Monthly Chart´s'!$Q$7:$U$7</c:f>
              <c:strCache>
                <c:ptCount val="5"/>
                <c:pt idx="0">
                  <c:v>ENE</c:v>
                </c:pt>
                <c:pt idx="1">
                  <c:v>FEB</c:v>
                </c:pt>
                <c:pt idx="2">
                  <c:v>MAR</c:v>
                </c:pt>
                <c:pt idx="3">
                  <c:v>ABR</c:v>
                </c:pt>
                <c:pt idx="4">
                  <c:v>MAY</c:v>
                </c:pt>
              </c:strCache>
              <c:extLst/>
            </c:strRef>
          </c:cat>
          <c:val>
            <c:numRef>
              <c:f>'Monthly Chart´s'!$Q$9:$U$9</c:f>
              <c:numCache>
                <c:formatCode>0;;;@</c:formatCode>
                <c:ptCount val="5"/>
                <c:pt idx="0">
                  <c:v>51</c:v>
                </c:pt>
                <c:pt idx="1">
                  <c:v>16</c:v>
                </c:pt>
                <c:pt idx="2">
                  <c:v>17</c:v>
                </c:pt>
                <c:pt idx="3">
                  <c:v>16</c:v>
                </c:pt>
                <c:pt idx="4">
                  <c:v>36</c:v>
                </c:pt>
              </c:numCache>
              <c:extLst/>
            </c:numRef>
          </c:val>
          <c:extLst>
            <c:ext xmlns:c16="http://schemas.microsoft.com/office/drawing/2014/chart" uri="{C3380CC4-5D6E-409C-BE32-E72D297353CC}">
              <c16:uniqueId val="{00000000-493D-491F-B262-0972D91D8E33}"/>
            </c:ext>
          </c:extLst>
        </c:ser>
        <c:ser>
          <c:idx val="1"/>
          <c:order val="1"/>
          <c:tx>
            <c:strRef>
              <c:f>'Monthly Chart´s'!$P$10</c:f>
              <c:strCache>
                <c:ptCount val="1"/>
                <c:pt idx="0">
                  <c:v>Planta RNC's</c:v>
                </c:pt>
              </c:strCache>
            </c:strRef>
          </c:tx>
          <c:spPr>
            <a:solidFill>
              <a:schemeClr val="accent5">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'Monthly Chart´s'!$Q$7:$U$7</c:f>
              <c:strCache>
                <c:ptCount val="5"/>
                <c:pt idx="0">
                  <c:v>ENE</c:v>
                </c:pt>
                <c:pt idx="1">
                  <c:v>FEB</c:v>
                </c:pt>
                <c:pt idx="2">
                  <c:v>MAR</c:v>
                </c:pt>
                <c:pt idx="3">
                  <c:v>ABR</c:v>
                </c:pt>
                <c:pt idx="4">
                  <c:v>MAY</c:v>
                </c:pt>
              </c:strCache>
              <c:extLst/>
            </c:strRef>
          </c:cat>
          <c:val>
            <c:numRef>
              <c:f>'Monthly Chart´s'!$Q$10:$U$10</c:f>
              <c:numCache>
                <c:formatCode>0;;;@</c:formatCode>
                <c:ptCount val="5"/>
                <c:pt idx="0">
                  <c:v>159</c:v>
                </c:pt>
                <c:pt idx="1">
                  <c:v>39</c:v>
                </c:pt>
                <c:pt idx="2">
                  <c:v>28</c:v>
                </c:pt>
                <c:pt idx="3">
                  <c:v>42</c:v>
                </c:pt>
                <c:pt idx="4">
                  <c:v>14</c:v>
                </c:pt>
              </c:numCache>
              <c:extLst/>
            </c:numRef>
          </c:val>
          <c:extLst>
            <c:ext xmlns:c16="http://schemas.microsoft.com/office/drawing/2014/chart" uri="{C3380CC4-5D6E-409C-BE32-E72D297353CC}">
              <c16:uniqueId val="{00000001-493D-491F-B262-0972D91D8E33}"/>
            </c:ext>
          </c:extLst>
        </c:ser>
        <c:dLbls>
          <c:showLegendKey val="0"/>
          <c:showVal val="1"/>
          <c:showCatName val="0"/>
          <c:showSerName val="0"/>
          <c:showPercent val="0"/>
          <c:showBubbleSize val="0"/>
        </c:dLbls>
        <c:gapWidth val="50"/>
        <c:overlap val="100"/>
        <c:axId val="433907520"/>
        <c:axId val="433902424"/>
      </c:barChart>
      <c:catAx>
        <c:axId val="433907520"/>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0" spcFirstLastPara="1" vertOverflow="ellipsis" wrap="square" anchor="ctr" anchorCtr="1"/>
          <a:lstStyle/>
          <a:p>
            <a:pPr>
              <a:defRPr sz="900" b="1" i="0" u="none" strike="noStrike" kern="1200" baseline="0">
                <a:solidFill>
                  <a:schemeClr val="tx1"/>
                </a:solidFill>
                <a:latin typeface="+mn-lt"/>
                <a:ea typeface="+mn-ea"/>
                <a:cs typeface="+mn-cs"/>
              </a:defRPr>
            </a:pPr>
            <a:endParaRPr lang="es-MX"/>
          </a:p>
        </c:txPr>
        <c:crossAx val="433902424"/>
        <c:crosses val="autoZero"/>
        <c:auto val="1"/>
        <c:lblAlgn val="ctr"/>
        <c:lblOffset val="100"/>
        <c:tickLblSkip val="1"/>
        <c:tickMarkSkip val="1"/>
        <c:noMultiLvlLbl val="0"/>
      </c:catAx>
      <c:valAx>
        <c:axId val="433902424"/>
        <c:scaling>
          <c:orientation val="minMax"/>
          <c:max val="340"/>
          <c:min val="10"/>
        </c:scaling>
        <c:delete val="0"/>
        <c:axPos val="l"/>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0;;;@" sourceLinked="1"/>
        <c:majorTickMark val="none"/>
        <c:minorTickMark val="none"/>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33907520"/>
        <c:crosses val="autoZero"/>
        <c:crossBetween val="between"/>
        <c:majorUnit val="30"/>
        <c:min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'Monthly Chart´s'!$B$32:$F$32</c:f>
              <c:strCache>
                <c:ptCount val="5"/>
                <c:pt idx="0">
                  <c:v>ENE </c:v>
                </c:pt>
                <c:pt idx="1">
                  <c:v>FEB</c:v>
                </c:pt>
                <c:pt idx="2">
                  <c:v>MAR</c:v>
                </c:pt>
                <c:pt idx="3">
                  <c:v>ABR</c:v>
                </c:pt>
                <c:pt idx="4">
                  <c:v>MAY</c:v>
                </c:pt>
              </c:strCache>
              <c:extLst/>
            </c:strRef>
          </c:cat>
          <c:val>
            <c:numRef>
              <c:f>'Monthly Chart´s'!$B$35:$F$35</c:f>
              <c:numCache>
                <c:formatCode>0.00%</c:formatCode>
                <c:ptCount val="5"/>
                <c:pt idx="0">
                  <c:v>2.2847643715931495E-2</c:v>
                </c:pt>
                <c:pt idx="1">
                  <c:v>1.7084609494640121E-2</c:v>
                </c:pt>
                <c:pt idx="2">
                  <c:v>1.2448304383788255E-2</c:v>
                </c:pt>
                <c:pt idx="3">
                  <c:v>1.3418425789559809E-2</c:v>
                </c:pt>
                <c:pt idx="4">
                  <c:v>5.0891612981400327E-3</c:v>
                </c:pt>
              </c:numCache>
              <c:extLst/>
            </c:numRef>
          </c:val>
          <c:extLst>
            <c:ext xmlns:c16="http://schemas.microsoft.com/office/drawing/2014/chart" uri="{C3380CC4-5D6E-409C-BE32-E72D297353CC}">
              <c16:uniqueId val="{00000000-F285-4C77-8518-05C299ED1966}"/>
            </c:ext>
          </c:extLst>
        </c:ser>
        <c:dLbls>
          <c:showLegendKey val="0"/>
          <c:showVal val="0"/>
          <c:showCatName val="0"/>
          <c:showSerName val="0"/>
          <c:showPercent val="0"/>
          <c:showBubbleSize val="0"/>
        </c:dLbls>
        <c:gapWidth val="219"/>
        <c:overlap val="-27"/>
        <c:axId val="2047544240"/>
        <c:axId val="2045680768"/>
        <c:extLst>
          <c:ext xmlns:c15="http://schemas.microsoft.com/office/drawing/2012/chart" uri="{02D57815-91ED-43cb-92C2-25804820EDAC}">
            <c15:filteredBarSeries>
              <c15:ser>
                <c:idx val="1"/>
                <c:order val="1"/>
                <c:spPr>
                  <a:solidFill>
                    <a:schemeClr val="accent2"/>
                  </a:solidFill>
                  <a:ln>
                    <a:noFill/>
                  </a:ln>
                  <a:effectLst/>
                </c:spPr>
                <c:invertIfNegative val="0"/>
                <c:cat>
                  <c:strRef>
                    <c:extLst>
                      <c:ext uri="{02D57815-91ED-43cb-92C2-25804820EDAC}">
                        <c15:formulaRef>
                          <c15:sqref>'Monthly Chart´s'!$B$32:$F$32</c15:sqref>
                        </c15:formulaRef>
                      </c:ext>
                    </c:extLst>
                    <c:strCache>
                      <c:ptCount val="5"/>
                      <c:pt idx="0">
                        <c:v>ENE </c:v>
                      </c:pt>
                      <c:pt idx="1">
                        <c:v>FEB</c:v>
                      </c:pt>
                      <c:pt idx="2">
                        <c:v>MAR</c:v>
                      </c:pt>
                      <c:pt idx="3">
                        <c:v>ABR</c:v>
                      </c:pt>
                      <c:pt idx="4">
                        <c:v>MAY</c:v>
                      </c:pt>
                    </c:strCache>
                  </c:strRef>
                </c:cat>
                <c:val>
                  <c:numRef>
                    <c:extLst>
                      <c:ext uri="{02D57815-91ED-43cb-92C2-25804820EDAC}">
                        <c15:formulaRef>
                          <c15:sqref>'Monthly Chart´s'!$A$35</c15:sqref>
                        </c15:formulaRef>
                      </c:ext>
                    </c:extLst>
                    <c:numCache>
                      <c:formatCode>General</c:formatCode>
                      <c:ptCount val="1"/>
                      <c:pt idx="0">
                        <c:v>0</c:v>
                      </c:pt>
                    </c:numCache>
                  </c:numRef>
                </c:val>
                <c:extLst>
                  <c:ext xmlns:c16="http://schemas.microsoft.com/office/drawing/2014/chart" uri="{C3380CC4-5D6E-409C-BE32-E72D297353CC}">
                    <c16:uniqueId val="{00000002-F285-4C77-8518-05C299ED1966}"/>
                  </c:ext>
                </c:extLst>
              </c15:ser>
            </c15:filteredBarSeries>
          </c:ext>
        </c:extLst>
      </c:barChart>
      <c:lineChart>
        <c:grouping val="standard"/>
        <c:varyColors val="0"/>
        <c:ser>
          <c:idx val="2"/>
          <c:order val="2"/>
          <c:spPr>
            <a:ln w="28575" cap="rnd">
              <a:solidFill>
                <a:schemeClr val="accent3"/>
              </a:solidFill>
              <a:round/>
            </a:ln>
            <a:effectLst/>
          </c:spPr>
          <c:marker>
            <c:symbol val="none"/>
          </c:marker>
          <c:cat>
            <c:strLit>
              <c:ptCount val="5"/>
              <c:pt idx="0">
                <c:v>1</c:v>
              </c:pt>
              <c:pt idx="1">
                <c:v>2</c:v>
              </c:pt>
              <c:pt idx="2">
                <c:v>3</c:v>
              </c:pt>
              <c:pt idx="3">
                <c:v>4</c:v>
              </c:pt>
              <c:pt idx="4">
                <c:v>5</c:v>
              </c:pt>
              <c:extLst>
                <c:ext xmlns:c15="http://schemas.microsoft.com/office/drawing/2012/chart" uri="{02D57815-91ED-43cb-92C2-25804820EDAC}">
                  <c15:autoCat val="1"/>
                </c:ext>
              </c:extLst>
            </c:strLit>
          </c:cat>
          <c:val>
            <c:numRef>
              <c:f>'Monthly Chart´s'!$B$36:$F$36</c:f>
              <c:numCache>
                <c:formatCode>0.00%</c:formatCode>
                <c:ptCount val="5"/>
                <c:pt idx="0">
                  <c:v>0.03</c:v>
                </c:pt>
                <c:pt idx="1">
                  <c:v>0.03</c:v>
                </c:pt>
                <c:pt idx="2">
                  <c:v>0.03</c:v>
                </c:pt>
                <c:pt idx="3">
                  <c:v>0.03</c:v>
                </c:pt>
                <c:pt idx="4">
                  <c:v>0.03</c:v>
                </c:pt>
              </c:numCache>
              <c:extLst/>
            </c:numRef>
          </c:val>
          <c:smooth val="0"/>
          <c:extLst>
            <c:ext xmlns:c16="http://schemas.microsoft.com/office/drawing/2014/chart" uri="{C3380CC4-5D6E-409C-BE32-E72D297353CC}">
              <c16:uniqueId val="{00000001-F285-4C77-8518-05C299ED1966}"/>
            </c:ext>
          </c:extLst>
        </c:ser>
        <c:dLbls>
          <c:showLegendKey val="0"/>
          <c:showVal val="0"/>
          <c:showCatName val="0"/>
          <c:showSerName val="0"/>
          <c:showPercent val="0"/>
          <c:showBubbleSize val="0"/>
        </c:dLbls>
        <c:marker val="1"/>
        <c:smooth val="0"/>
        <c:axId val="2047555760"/>
        <c:axId val="2045696144"/>
      </c:lineChart>
      <c:catAx>
        <c:axId val="2047544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2045680768"/>
        <c:crosses val="autoZero"/>
        <c:auto val="1"/>
        <c:lblAlgn val="ctr"/>
        <c:lblOffset val="100"/>
        <c:noMultiLvlLbl val="0"/>
      </c:catAx>
      <c:valAx>
        <c:axId val="2045680768"/>
        <c:scaling>
          <c:orientation val="minMax"/>
          <c:max val="6.0000000000000012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47544240"/>
        <c:crosses val="autoZero"/>
        <c:crossBetween val="between"/>
      </c:valAx>
      <c:valAx>
        <c:axId val="2045696144"/>
        <c:scaling>
          <c:orientation val="minMax"/>
          <c:max val="6.0000000000000012E-2"/>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2047555760"/>
        <c:crosses val="max"/>
        <c:crossBetween val="between"/>
      </c:valAx>
      <c:catAx>
        <c:axId val="2047555760"/>
        <c:scaling>
          <c:orientation val="minMax"/>
        </c:scaling>
        <c:delete val="1"/>
        <c:axPos val="b"/>
        <c:numFmt formatCode="General" sourceLinked="1"/>
        <c:majorTickMark val="out"/>
        <c:minorTickMark val="none"/>
        <c:tickLblPos val="nextTo"/>
        <c:crossAx val="2045696144"/>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'[Gráfico en Microsoft PowerPoint]Hoja1'!$C$8</c:f>
              <c:strCache>
                <c:ptCount val="1"/>
                <c:pt idx="0">
                  <c:v>Total de maquinados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PowerPoint]Hoja1'!$D$7:$H$7</c:f>
              <c:strCache>
                <c:ptCount val="5"/>
                <c:pt idx="0">
                  <c:v>ENE</c:v>
                </c:pt>
                <c:pt idx="1">
                  <c:v>FEB</c:v>
                </c:pt>
                <c:pt idx="2">
                  <c:v>MAR</c:v>
                </c:pt>
                <c:pt idx="3">
                  <c:v>ABR</c:v>
                </c:pt>
                <c:pt idx="4">
                  <c:v>MAY</c:v>
                </c:pt>
              </c:strCache>
            </c:strRef>
          </c:cat>
          <c:val>
            <c:numRef>
              <c:f>'[Gráfico en Microsoft PowerPoint]Hoja1'!$D$8:$H$8</c:f>
              <c:numCache>
                <c:formatCode>General</c:formatCode>
                <c:ptCount val="5"/>
                <c:pt idx="0">
                  <c:v>37315</c:v>
                </c:pt>
                <c:pt idx="1">
                  <c:v>31597</c:v>
                </c:pt>
                <c:pt idx="2">
                  <c:v>36515</c:v>
                </c:pt>
                <c:pt idx="3">
                  <c:v>51336</c:v>
                </c:pt>
                <c:pt idx="4">
                  <c:v>53453</c:v>
                </c:pt>
              </c:numCache>
            </c:numRef>
          </c:val>
          <c:extLst>
            <c:ext xmlns:c16="http://schemas.microsoft.com/office/drawing/2014/chart" uri="{C3380CC4-5D6E-409C-BE32-E72D297353CC}">
              <c16:uniqueId val="{00000000-E4C2-4903-96CA-39702C4800D6}"/>
            </c:ext>
          </c:extLst>
        </c:ser>
        <c:ser>
          <c:idx val="1"/>
          <c:order val="1"/>
          <c:tx>
            <c:strRef>
              <c:f>'[Gráfico en Microsoft PowerPoint]Hoja1'!$C$9</c:f>
              <c:strCache>
                <c:ptCount val="1"/>
                <c:pt idx="0">
                  <c:v>Total PNC</c:v>
                </c:pt>
              </c:strCache>
            </c:strRef>
          </c:tx>
          <c:spPr>
            <a:solidFill>
              <a:schemeClr val="accent2"/>
            </a:solidFill>
            <a:ln>
              <a:noFill/>
            </a:ln>
            <a:effectLst/>
          </c:spPr>
          <c:invertIfNegative val="0"/>
          <c:dLbls>
            <c:dLbl>
              <c:idx val="4"/>
              <c:tx>
                <c:rich>
                  <a:bodyPr/>
                  <a:lstStyle/>
                  <a:p>
                    <a:r>
                      <a:rPr lang="en-US"/>
                      <a:t>174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776A-4F95-9754-222025AA92B3}"/>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PowerPoint]Hoja1'!$D$7:$H$7</c:f>
              <c:strCache>
                <c:ptCount val="5"/>
                <c:pt idx="0">
                  <c:v>ENE</c:v>
                </c:pt>
                <c:pt idx="1">
                  <c:v>FEB</c:v>
                </c:pt>
                <c:pt idx="2">
                  <c:v>MAR</c:v>
                </c:pt>
                <c:pt idx="3">
                  <c:v>ABR</c:v>
                </c:pt>
                <c:pt idx="4">
                  <c:v>MAY</c:v>
                </c:pt>
              </c:strCache>
            </c:strRef>
          </c:cat>
          <c:val>
            <c:numRef>
              <c:f>'[Gráfico en Microsoft PowerPoint]Hoja1'!$D$9:$H$9</c:f>
              <c:numCache>
                <c:formatCode>General</c:formatCode>
                <c:ptCount val="5"/>
                <c:pt idx="0">
                  <c:v>383</c:v>
                </c:pt>
                <c:pt idx="1">
                  <c:v>141</c:v>
                </c:pt>
                <c:pt idx="2">
                  <c:v>187</c:v>
                </c:pt>
                <c:pt idx="3">
                  <c:v>328</c:v>
                </c:pt>
                <c:pt idx="4">
                  <c:v>308</c:v>
                </c:pt>
              </c:numCache>
            </c:numRef>
          </c:val>
          <c:extLst>
            <c:ext xmlns:c16="http://schemas.microsoft.com/office/drawing/2014/chart" uri="{C3380CC4-5D6E-409C-BE32-E72D297353CC}">
              <c16:uniqueId val="{00000001-E4C2-4903-96CA-39702C4800D6}"/>
            </c:ext>
          </c:extLst>
        </c:ser>
        <c:dLbls>
          <c:dLblPos val="outEnd"/>
          <c:showLegendKey val="0"/>
          <c:showVal val="1"/>
          <c:showCatName val="0"/>
          <c:showSerName val="0"/>
          <c:showPercent val="0"/>
          <c:showBubbleSize val="0"/>
        </c:dLbls>
        <c:gapWidth val="219"/>
        <c:axId val="675881183"/>
        <c:axId val="675893183"/>
      </c:barChart>
      <c:lineChart>
        <c:grouping val="standard"/>
        <c:varyColors val="0"/>
        <c:ser>
          <c:idx val="2"/>
          <c:order val="2"/>
          <c:tx>
            <c:strRef>
              <c:f>'[Gráfico en Microsoft PowerPoint]Hoja1'!$C$10</c:f>
              <c:strCache>
                <c:ptCount val="1"/>
                <c:pt idx="0">
                  <c:v>% de eficiencia</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PowerPoint]Hoja1'!$D$7:$H$7</c:f>
              <c:strCache>
                <c:ptCount val="5"/>
                <c:pt idx="0">
                  <c:v>ENE</c:v>
                </c:pt>
                <c:pt idx="1">
                  <c:v>FEB</c:v>
                </c:pt>
                <c:pt idx="2">
                  <c:v>MAR</c:v>
                </c:pt>
                <c:pt idx="3">
                  <c:v>ABR</c:v>
                </c:pt>
                <c:pt idx="4">
                  <c:v>MAY</c:v>
                </c:pt>
              </c:strCache>
            </c:strRef>
          </c:cat>
          <c:val>
            <c:numRef>
              <c:f>'[Gráfico en Microsoft PowerPoint]Hoja1'!$D$10:$H$10</c:f>
              <c:numCache>
                <c:formatCode>0.00%</c:formatCode>
                <c:ptCount val="5"/>
                <c:pt idx="0">
                  <c:v>0.98973603108669439</c:v>
                </c:pt>
                <c:pt idx="1">
                  <c:v>0.99553755103332597</c:v>
                </c:pt>
                <c:pt idx="2">
                  <c:v>0.9948788169245516</c:v>
                </c:pt>
                <c:pt idx="3">
                  <c:v>0.99361072152095997</c:v>
                </c:pt>
                <c:pt idx="4">
                  <c:v>0.99423792864759697</c:v>
                </c:pt>
              </c:numCache>
            </c:numRef>
          </c:val>
          <c:smooth val="0"/>
          <c:extLst>
            <c:ext xmlns:c16="http://schemas.microsoft.com/office/drawing/2014/chart" uri="{C3380CC4-5D6E-409C-BE32-E72D297353CC}">
              <c16:uniqueId val="{00000002-E4C2-4903-96CA-39702C4800D6}"/>
            </c:ext>
          </c:extLst>
        </c:ser>
        <c:dLbls>
          <c:showLegendKey val="0"/>
          <c:showVal val="0"/>
          <c:showCatName val="0"/>
          <c:showSerName val="0"/>
          <c:showPercent val="0"/>
          <c:showBubbleSize val="0"/>
        </c:dLbls>
        <c:marker val="1"/>
        <c:smooth val="0"/>
        <c:axId val="675912863"/>
        <c:axId val="675933983"/>
      </c:lineChart>
      <c:catAx>
        <c:axId val="675881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75893183"/>
        <c:crosses val="autoZero"/>
        <c:auto val="1"/>
        <c:lblAlgn val="ctr"/>
        <c:lblOffset val="100"/>
        <c:noMultiLvlLbl val="0"/>
      </c:catAx>
      <c:valAx>
        <c:axId val="675893183"/>
        <c:scaling>
          <c:orientation val="minMax"/>
          <c:max val="5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75881183"/>
        <c:crosses val="autoZero"/>
        <c:crossBetween val="between"/>
      </c:valAx>
      <c:valAx>
        <c:axId val="675933983"/>
        <c:scaling>
          <c:orientation val="minMax"/>
          <c:max val="1"/>
          <c:min val="-0.4"/>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75912863"/>
        <c:crosses val="max"/>
        <c:crossBetween val="between"/>
      </c:valAx>
      <c:catAx>
        <c:axId val="675912863"/>
        <c:scaling>
          <c:orientation val="minMax"/>
        </c:scaling>
        <c:delete val="1"/>
        <c:axPos val="b"/>
        <c:numFmt formatCode="General" sourceLinked="1"/>
        <c:majorTickMark val="out"/>
        <c:minorTickMark val="none"/>
        <c:tickLblPos val="nextTo"/>
        <c:crossAx val="675933983"/>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9">
  <a:schemeClr val="accent6"/>
</cs:colorStyle>
</file>

<file path=ppt/charts/colors4.xml><?xml version="1.0" encoding="utf-8"?>
<cs:colorStyle xmlns:cs="http://schemas.microsoft.com/office/drawing/2012/chartStyle" xmlns:a="http://schemas.openxmlformats.org/drawingml/2006/main" meth="withinLinear" id="19">
  <a:schemeClr val="accent6"/>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Reversed" id="25">
  <a:schemeClr val="accent5"/>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C6D1E2-3E37-4E25-9A9A-8ED2F627D248}" type="datetimeFigureOut">
              <a:rPr lang="es-MX" smtClean="0"/>
              <a:t>28/06/2025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450239-EFAD-45EC-8F4E-65579CCC01DC}" type="slidenum">
              <a:rPr lang="es-MX" smtClean="0"/>
              <a:t>‹Nº›</a:t>
            </a:fld>
            <a:endParaRPr lang="es-MX"/>
          </a:p>
        </p:txBody>
      </p:sp>
    </p:spTree>
    <p:extLst>
      <p:ext uri="{BB962C8B-B14F-4D97-AF65-F5344CB8AC3E}">
        <p14:creationId xmlns:p14="http://schemas.microsoft.com/office/powerpoint/2010/main" val="688899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2275" y="1241425"/>
            <a:ext cx="5953125" cy="33496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3959551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A73BA-A389-F552-B9C1-71298AB8A0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4B8E8A-61DA-6772-D29A-AE67716C22EF}"/>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B167044F-0211-9E15-EAC8-99A9A86B543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5D04305-1399-D2F4-5572-3D6F6202108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2748416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D4618-049B-5565-9D4B-B50225E3AF6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A67A077-07B7-45F4-E086-06AC7DFAF09C}"/>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97E656E6-0F59-7686-E4A5-E50495957C5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92C52B5-CE4E-F31C-1EE1-2D21BE5EB6D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2358516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A73BA-A389-F552-B9C1-71298AB8A0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4B8E8A-61DA-6772-D29A-AE67716C22EF}"/>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B167044F-0211-9E15-EAC8-99A9A86B543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5D04305-1399-D2F4-5572-3D6F6202108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3686975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78C53-F491-315D-68AA-E4182BEC356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661FCF1-1C83-20C3-69A0-6E3611061A28}"/>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7675F294-A8BB-40DA-D67D-B8A58C9C95A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1D2118E-8EF5-6E2E-5152-906121A9AB9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4087191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2275" y="1241425"/>
            <a:ext cx="5953125" cy="33496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375876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51631-7074-5104-6A9B-CD9637106FC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0DF9B00-D137-F1CE-E702-EDE9A5F1AD49}"/>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C04393BD-1DD8-31E3-D58B-202E7F5A29D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B0DBFEB-510A-702E-B2BC-50E6D0546F0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2914232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D82B2-FEF0-7147-9832-454D83731BC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07B74BF-7A43-70B9-6F86-A4CF72119C17}"/>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6A27EAAB-DDAB-77E0-EFB9-FA5955D96BFF}"/>
              </a:ext>
            </a:extLst>
          </p:cNvPr>
          <p:cNvSpPr>
            <a:spLocks noGrp="1"/>
          </p:cNvSpPr>
          <p:nvPr>
            <p:ph type="body" idx="1"/>
          </p:nvPr>
        </p:nvSpPr>
        <p:spPr/>
        <p:txBody>
          <a:bodyPr/>
          <a:lstStyle/>
          <a:p>
            <a:r>
              <a:rPr lang="es-MX" altLang="zh-CN" dirty="0"/>
              <a:t>Ventas: bridas de MIM </a:t>
            </a:r>
            <a:endParaRPr lang="zh-CN" altLang="en-US" dirty="0"/>
          </a:p>
        </p:txBody>
      </p:sp>
      <p:sp>
        <p:nvSpPr>
          <p:cNvPr id="4" name="灯片编号占位符 3">
            <a:extLst>
              <a:ext uri="{FF2B5EF4-FFF2-40B4-BE49-F238E27FC236}">
                <a16:creationId xmlns:a16="http://schemas.microsoft.com/office/drawing/2014/main" id="{2531E818-81B9-1330-5311-A518018F5A0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524390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2275" y="1241425"/>
            <a:ext cx="5953125" cy="33496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3087065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F4A14-D39F-88FC-7549-3EB1A9656ED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113B14A-2A8C-966A-BEF3-E8511A05CAFC}"/>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7E93B952-75AA-E774-81C5-E066E012935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8060458-38CF-786B-1DAE-706F90C4497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3779386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2275" y="1241425"/>
            <a:ext cx="5953125" cy="33496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a:t>
            </a:fld>
            <a:endParaRPr lang="zh-CN" altLang="en-US"/>
          </a:p>
        </p:txBody>
      </p:sp>
    </p:spTree>
    <p:extLst>
      <p:ext uri="{BB962C8B-B14F-4D97-AF65-F5344CB8AC3E}">
        <p14:creationId xmlns:p14="http://schemas.microsoft.com/office/powerpoint/2010/main" val="3770489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AAA18-921B-6B3D-B751-91B6FB8E773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E7E7319-501A-481F-DEDB-C749AC33A5DE}"/>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F35C7213-B1BC-70D3-6378-25A1F063409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5EBDEA4-D49F-A4AB-1EA6-7533EC14C3F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124429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A6D43-8ADE-CB00-C999-CEFCBDB9EA7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265B2F0-498E-F4CB-D515-C659F08BC960}"/>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812A09D7-5B37-066F-2D53-2C0C0D34D12F}"/>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60E92E2-36F3-CEEE-FE30-C762244ADAC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1123196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5F5C9-D979-2716-D101-253722A3CC6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16E4774-DB99-34B0-AF88-581CAB57F9C5}"/>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B5908DCA-C3A5-AEE2-0FDD-2898BDF31FB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187A5B5D-6FE4-C4A4-BC3E-B690C5A74C19}"/>
              </a:ext>
            </a:extLst>
          </p:cNvPr>
          <p:cNvSpPr>
            <a:spLocks noGrp="1"/>
          </p:cNvSpPr>
          <p:nvPr>
            <p:ph type="sldNum" sz="quarter" idx="10"/>
          </p:nvPr>
        </p:nvSpPr>
        <p:spPr/>
        <p:txBody>
          <a:bodyPr/>
          <a:lstStyle/>
          <a:p>
            <a:fld id="{E2E3AE05-7DD1-4AF0-924E-BEEA496F3737}" type="slidenum">
              <a:rPr lang="zh-CN" altLang="en-US" smtClean="0"/>
              <a:t>5</a:t>
            </a:fld>
            <a:endParaRPr lang="zh-CN" altLang="en-US"/>
          </a:p>
        </p:txBody>
      </p:sp>
    </p:spTree>
    <p:extLst>
      <p:ext uri="{BB962C8B-B14F-4D97-AF65-F5344CB8AC3E}">
        <p14:creationId xmlns:p14="http://schemas.microsoft.com/office/powerpoint/2010/main" val="801521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03C84-F609-1D21-2B08-18C1C124344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713024C-2A4C-6DA8-2557-C2064AAA282C}"/>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F17FBDC8-8898-1CFD-4573-7FB380050B10}"/>
              </a:ext>
            </a:extLst>
          </p:cNvPr>
          <p:cNvSpPr>
            <a:spLocks noGrp="1"/>
          </p:cNvSpPr>
          <p:nvPr>
            <p:ph type="body" idx="1"/>
          </p:nvPr>
        </p:nvSpPr>
        <p:spPr/>
        <p:txBody>
          <a:bodyPr/>
          <a:lstStyle/>
          <a:p>
            <a:r>
              <a:rPr lang="es-MX" altLang="zh-CN" dirty="0"/>
              <a:t>Total de 210 RNC</a:t>
            </a:r>
            <a:endParaRPr lang="zh-CN" altLang="en-US" dirty="0"/>
          </a:p>
        </p:txBody>
      </p:sp>
      <p:sp>
        <p:nvSpPr>
          <p:cNvPr id="4" name="灯片编号占位符 3">
            <a:extLst>
              <a:ext uri="{FF2B5EF4-FFF2-40B4-BE49-F238E27FC236}">
                <a16:creationId xmlns:a16="http://schemas.microsoft.com/office/drawing/2014/main" id="{98129863-5FCD-B404-6D23-01C5ED16BEE6}"/>
              </a:ext>
            </a:extLst>
          </p:cNvPr>
          <p:cNvSpPr>
            <a:spLocks noGrp="1"/>
          </p:cNvSpPr>
          <p:nvPr>
            <p:ph type="sldNum" sz="quarter" idx="10"/>
          </p:nvPr>
        </p:nvSpPr>
        <p:spPr/>
        <p:txBody>
          <a:bodyPr/>
          <a:lstStyle/>
          <a:p>
            <a:fld id="{E2E3AE05-7DD1-4AF0-924E-BEEA496F3737}" type="slidenum">
              <a:rPr lang="zh-CN" altLang="en-US" smtClean="0"/>
              <a:t>6</a:t>
            </a:fld>
            <a:endParaRPr lang="zh-CN" altLang="en-US"/>
          </a:p>
        </p:txBody>
      </p:sp>
    </p:spTree>
    <p:extLst>
      <p:ext uri="{BB962C8B-B14F-4D97-AF65-F5344CB8AC3E}">
        <p14:creationId xmlns:p14="http://schemas.microsoft.com/office/powerpoint/2010/main" val="2182135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697B2-3CE6-84CC-21CA-60E26B0B93A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546AA4E-F59F-031F-2039-0707F3C098B1}"/>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C928D404-7C46-DB23-5E15-89650604054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6F32B9F-AAFF-2EF9-BEFF-5FAE8CAE409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3039760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EB945-0B7D-3C31-7929-B4B6753CD48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36EE21F-3499-6309-38C3-297EF7DC5E57}"/>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F2E60921-87A9-D972-2DC9-0684BE45006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BBB94F7-3064-66BD-891A-C0DF700E94C0}"/>
              </a:ext>
            </a:extLst>
          </p:cNvPr>
          <p:cNvSpPr>
            <a:spLocks noGrp="1"/>
          </p:cNvSpPr>
          <p:nvPr>
            <p:ph type="sldNum" sz="quarter" idx="10"/>
          </p:nvPr>
        </p:nvSpPr>
        <p:spPr/>
        <p:txBody>
          <a:bodyPr/>
          <a:lstStyle/>
          <a:p>
            <a:fld id="{E2E3AE05-7DD1-4AF0-924E-BEEA496F3737}" type="slidenum">
              <a:rPr lang="zh-CN" altLang="en-US" smtClean="0"/>
              <a:t>8</a:t>
            </a:fld>
            <a:endParaRPr lang="zh-CN" altLang="en-US"/>
          </a:p>
        </p:txBody>
      </p:sp>
    </p:spTree>
    <p:extLst>
      <p:ext uri="{BB962C8B-B14F-4D97-AF65-F5344CB8AC3E}">
        <p14:creationId xmlns:p14="http://schemas.microsoft.com/office/powerpoint/2010/main" val="789815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D7F56-AB04-7FB2-1C2B-71E1BF945E5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E06D2B9-026F-1ED4-0251-F6F3F8377ACC}"/>
              </a:ext>
            </a:extLst>
          </p:cNvPr>
          <p:cNvSpPr>
            <a:spLocks noGrp="1" noRot="1" noChangeAspect="1"/>
          </p:cNvSpPr>
          <p:nvPr>
            <p:ph type="sldImg"/>
          </p:nvPr>
        </p:nvSpPr>
        <p:spPr>
          <a:xfrm>
            <a:off x="422275" y="1241425"/>
            <a:ext cx="5953125" cy="3349625"/>
          </a:xfrm>
        </p:spPr>
      </p:sp>
      <p:sp>
        <p:nvSpPr>
          <p:cNvPr id="3" name="备注占位符 2">
            <a:extLst>
              <a:ext uri="{FF2B5EF4-FFF2-40B4-BE49-F238E27FC236}">
                <a16:creationId xmlns:a16="http://schemas.microsoft.com/office/drawing/2014/main" id="{7A40DBB0-5868-6D4F-07A7-AFC2E96B08A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3BF4FC6-1010-3560-2A45-B8DB347966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Arial"/>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Arial"/>
            </a:endParaRPr>
          </a:p>
        </p:txBody>
      </p:sp>
    </p:spTree>
    <p:extLst>
      <p:ext uri="{BB962C8B-B14F-4D97-AF65-F5344CB8AC3E}">
        <p14:creationId xmlns:p14="http://schemas.microsoft.com/office/powerpoint/2010/main" val="2691333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678949-C57D-D64C-7CEB-52AECB0B4E0B}"/>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p>
        </p:txBody>
      </p:sp>
      <p:sp>
        <p:nvSpPr>
          <p:cNvPr id="3" name="Subtítulo 2">
            <a:extLst>
              <a:ext uri="{FF2B5EF4-FFF2-40B4-BE49-F238E27FC236}">
                <a16:creationId xmlns:a16="http://schemas.microsoft.com/office/drawing/2014/main" id="{8DE8AA56-6D3F-2DEB-6203-98BE77FCA6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p>
        </p:txBody>
      </p:sp>
      <p:sp>
        <p:nvSpPr>
          <p:cNvPr id="4" name="Marcador de fecha 3">
            <a:extLst>
              <a:ext uri="{FF2B5EF4-FFF2-40B4-BE49-F238E27FC236}">
                <a16:creationId xmlns:a16="http://schemas.microsoft.com/office/drawing/2014/main" id="{B7E6C624-CAE1-3CF4-645C-5FEDD5872708}"/>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5" name="Marcador de pie de página 4">
            <a:extLst>
              <a:ext uri="{FF2B5EF4-FFF2-40B4-BE49-F238E27FC236}">
                <a16:creationId xmlns:a16="http://schemas.microsoft.com/office/drawing/2014/main" id="{C2F0AB15-8B7F-0295-2FD4-FF586C63855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41D1F00-D50B-8B90-3116-E1C46390FAF0}"/>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1124426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39D686-65CA-643C-AFC3-D78DF7971E3F}"/>
              </a:ext>
            </a:extLst>
          </p:cNvPr>
          <p:cNvSpPr>
            <a:spLocks noGrp="1"/>
          </p:cNvSpPr>
          <p:nvPr>
            <p:ph type="title"/>
          </p:nvPr>
        </p:nvSpPr>
        <p:spPr/>
        <p:txBody>
          <a:bodyPr/>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FF80F703-AEEC-31EC-123A-C058E9E9CDA0}"/>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957C2247-3499-E4CB-7FCC-E2E5084F85A8}"/>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5" name="Marcador de pie de página 4">
            <a:extLst>
              <a:ext uri="{FF2B5EF4-FFF2-40B4-BE49-F238E27FC236}">
                <a16:creationId xmlns:a16="http://schemas.microsoft.com/office/drawing/2014/main" id="{02604E30-4DB5-A6DD-40CA-D36B466CAFC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71343A2-16D9-38C3-BE7F-8A1E6E8F7360}"/>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3147859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7B122F2-C673-368E-2348-05F73F89C1DB}"/>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29B36681-3BFA-A77B-48B8-160EC2B90A03}"/>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588A1A9E-6F33-6587-74F1-1720A2F8F0CF}"/>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5" name="Marcador de pie de página 4">
            <a:extLst>
              <a:ext uri="{FF2B5EF4-FFF2-40B4-BE49-F238E27FC236}">
                <a16:creationId xmlns:a16="http://schemas.microsoft.com/office/drawing/2014/main" id="{6D8A0821-15B9-95E0-5D1E-6F0387DFE2F4}"/>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F8005B4-A8E5-907D-3355-99452B57C04F}"/>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2654444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837886-7827-4007-69D5-95700D23CEFE}"/>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29AFC2AD-5D29-10A9-86DC-19237DD64FA1}"/>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D296B793-5D7C-E0B8-C69E-037324B2E7CD}"/>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5" name="Marcador de pie de página 4">
            <a:extLst>
              <a:ext uri="{FF2B5EF4-FFF2-40B4-BE49-F238E27FC236}">
                <a16:creationId xmlns:a16="http://schemas.microsoft.com/office/drawing/2014/main" id="{F2091B78-70C3-3629-7658-2DB7183B94F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F30DAE0-31A9-4F57-7743-AFBC8CF81EFE}"/>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4194262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43709D-F2A8-9494-59FA-5C180E7E28D5}"/>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p>
        </p:txBody>
      </p:sp>
      <p:sp>
        <p:nvSpPr>
          <p:cNvPr id="3" name="Marcador de texto 2">
            <a:extLst>
              <a:ext uri="{FF2B5EF4-FFF2-40B4-BE49-F238E27FC236}">
                <a16:creationId xmlns:a16="http://schemas.microsoft.com/office/drawing/2014/main" id="{463D9EE3-60CB-6768-A3B1-A0ED77EBFF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7F89A9E5-BD50-45D5-C29A-E9DBB1F2D937}"/>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5" name="Marcador de pie de página 4">
            <a:extLst>
              <a:ext uri="{FF2B5EF4-FFF2-40B4-BE49-F238E27FC236}">
                <a16:creationId xmlns:a16="http://schemas.microsoft.com/office/drawing/2014/main" id="{64E07801-55E2-67C1-6A94-95426F30DBE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8B77398-F1A3-656C-BA40-81FACEAB3AE6}"/>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1568193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5B6D49-660B-4399-6EE5-AE97B4AC18F0}"/>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9D0356C1-8542-7D59-1A54-DBE39F2E8CD3}"/>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contenido 3">
            <a:extLst>
              <a:ext uri="{FF2B5EF4-FFF2-40B4-BE49-F238E27FC236}">
                <a16:creationId xmlns:a16="http://schemas.microsoft.com/office/drawing/2014/main" id="{2FD3BAF1-7303-FF06-052F-4B768CDA14DB}"/>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fecha 4">
            <a:extLst>
              <a:ext uri="{FF2B5EF4-FFF2-40B4-BE49-F238E27FC236}">
                <a16:creationId xmlns:a16="http://schemas.microsoft.com/office/drawing/2014/main" id="{4F4DD944-C7E6-B673-F6CD-D026FA0DF5C4}"/>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6" name="Marcador de pie de página 5">
            <a:extLst>
              <a:ext uri="{FF2B5EF4-FFF2-40B4-BE49-F238E27FC236}">
                <a16:creationId xmlns:a16="http://schemas.microsoft.com/office/drawing/2014/main" id="{88858148-B53B-8371-2689-CDBE76FAD05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CD6C3899-0C78-0D74-8473-9DBBB9122B89}"/>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3762444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DA85F3-68EE-660E-EBC1-D9730D2ADC88}"/>
              </a:ext>
            </a:extLst>
          </p:cNvPr>
          <p:cNvSpPr>
            <a:spLocks noGrp="1"/>
          </p:cNvSpPr>
          <p:nvPr>
            <p:ph type="title"/>
          </p:nvPr>
        </p:nvSpPr>
        <p:spPr>
          <a:xfrm>
            <a:off x="839788" y="365125"/>
            <a:ext cx="10515600" cy="1325563"/>
          </a:xfrm>
        </p:spPr>
        <p:txBody>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C83FB57E-5487-E6DA-3D10-ADFABA3137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08E65C2D-C633-761F-AD22-517BD9BB50C0}"/>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texto 4">
            <a:extLst>
              <a:ext uri="{FF2B5EF4-FFF2-40B4-BE49-F238E27FC236}">
                <a16:creationId xmlns:a16="http://schemas.microsoft.com/office/drawing/2014/main" id="{C1EB4FDE-4024-E7CA-DE05-1519495548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1E832692-2C23-B37B-C790-3514B1A6B2C8}"/>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7" name="Marcador de fecha 6">
            <a:extLst>
              <a:ext uri="{FF2B5EF4-FFF2-40B4-BE49-F238E27FC236}">
                <a16:creationId xmlns:a16="http://schemas.microsoft.com/office/drawing/2014/main" id="{19AB1EB9-FA80-4CA1-7A6A-5C0247FFDF4B}"/>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8" name="Marcador de pie de página 7">
            <a:extLst>
              <a:ext uri="{FF2B5EF4-FFF2-40B4-BE49-F238E27FC236}">
                <a16:creationId xmlns:a16="http://schemas.microsoft.com/office/drawing/2014/main" id="{6B93A272-A9FA-DEEF-3227-A6B9189BDBD0}"/>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75F67B9F-56BB-9694-7907-9DBAA915C3E2}"/>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137947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90EF34-C9B0-0C25-9D22-EDE7334EB491}"/>
              </a:ext>
            </a:extLst>
          </p:cNvPr>
          <p:cNvSpPr>
            <a:spLocks noGrp="1"/>
          </p:cNvSpPr>
          <p:nvPr>
            <p:ph type="title"/>
          </p:nvPr>
        </p:nvSpPr>
        <p:spPr/>
        <p:txBody>
          <a:bodyPr/>
          <a:lstStyle/>
          <a:p>
            <a:r>
              <a:rPr lang="es-MX"/>
              <a:t>Haz clic para modificar el estilo de título del patrón</a:t>
            </a:r>
          </a:p>
        </p:txBody>
      </p:sp>
      <p:sp>
        <p:nvSpPr>
          <p:cNvPr id="3" name="Marcador de fecha 2">
            <a:extLst>
              <a:ext uri="{FF2B5EF4-FFF2-40B4-BE49-F238E27FC236}">
                <a16:creationId xmlns:a16="http://schemas.microsoft.com/office/drawing/2014/main" id="{C8CEBC49-7B8F-1157-EDB7-14A5374A110C}"/>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4" name="Marcador de pie de página 3">
            <a:extLst>
              <a:ext uri="{FF2B5EF4-FFF2-40B4-BE49-F238E27FC236}">
                <a16:creationId xmlns:a16="http://schemas.microsoft.com/office/drawing/2014/main" id="{BF66EEB1-3D6F-2C9C-CB91-023EE0B7163A}"/>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8359B9AB-D7FC-BB36-776F-CA3EE707F9B0}"/>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3400869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9FD6659-FC24-B50C-ADCF-3DE88A31CD41}"/>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3" name="Marcador de pie de página 2">
            <a:extLst>
              <a:ext uri="{FF2B5EF4-FFF2-40B4-BE49-F238E27FC236}">
                <a16:creationId xmlns:a16="http://schemas.microsoft.com/office/drawing/2014/main" id="{48A7B406-C46E-6329-7737-B7A5B554502A}"/>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477AABF7-EDF3-AF16-B8FD-1DA1CC46F961}"/>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2002808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D60549-0A67-4AE1-A9BE-B663B364F1CC}"/>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968FE3BB-5A29-D6D9-43E6-29BA3892016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texto 3">
            <a:extLst>
              <a:ext uri="{FF2B5EF4-FFF2-40B4-BE49-F238E27FC236}">
                <a16:creationId xmlns:a16="http://schemas.microsoft.com/office/drawing/2014/main" id="{4DFA2776-0D05-E9FE-8775-4D54DAD1C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DB7EF80-BA1A-917C-C23F-1EC1D5FBC873}"/>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6" name="Marcador de pie de página 5">
            <a:extLst>
              <a:ext uri="{FF2B5EF4-FFF2-40B4-BE49-F238E27FC236}">
                <a16:creationId xmlns:a16="http://schemas.microsoft.com/office/drawing/2014/main" id="{02CE0443-C7B6-7F44-9065-F4E8BB0FBF2A}"/>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DAC9270C-60FA-3E97-8E70-1713669E790B}"/>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2389433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6D134B-92E0-9129-C6B6-535D039EA5E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posición de imagen 2">
            <a:extLst>
              <a:ext uri="{FF2B5EF4-FFF2-40B4-BE49-F238E27FC236}">
                <a16:creationId xmlns:a16="http://schemas.microsoft.com/office/drawing/2014/main" id="{2FEEC4BF-77EA-D534-7A60-999816B314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F9ED0589-C6C2-A731-1703-C33ECCFCFD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4769E4C-6784-4E83-E403-66F75A442A2C}"/>
              </a:ext>
            </a:extLst>
          </p:cNvPr>
          <p:cNvSpPr>
            <a:spLocks noGrp="1"/>
          </p:cNvSpPr>
          <p:nvPr>
            <p:ph type="dt" sz="half" idx="10"/>
          </p:nvPr>
        </p:nvSpPr>
        <p:spPr/>
        <p:txBody>
          <a:bodyPr/>
          <a:lstStyle/>
          <a:p>
            <a:fld id="{A7365685-5D45-4A04-A854-53EE19F2FBB9}" type="datetimeFigureOut">
              <a:rPr lang="es-MX" smtClean="0"/>
              <a:t>28/06/2025</a:t>
            </a:fld>
            <a:endParaRPr lang="es-MX"/>
          </a:p>
        </p:txBody>
      </p:sp>
      <p:sp>
        <p:nvSpPr>
          <p:cNvPr id="6" name="Marcador de pie de página 5">
            <a:extLst>
              <a:ext uri="{FF2B5EF4-FFF2-40B4-BE49-F238E27FC236}">
                <a16:creationId xmlns:a16="http://schemas.microsoft.com/office/drawing/2014/main" id="{4C4D4BB9-EFDC-8F41-7A82-0D2084223B7A}"/>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9A36ACF4-99DD-DFB4-972D-C1147A546A61}"/>
              </a:ext>
            </a:extLst>
          </p:cNvPr>
          <p:cNvSpPr>
            <a:spLocks noGrp="1"/>
          </p:cNvSpPr>
          <p:nvPr>
            <p:ph type="sldNum" sz="quarter" idx="12"/>
          </p:nvPr>
        </p:nvSpPr>
        <p:spPr/>
        <p:txBody>
          <a:bodyPr/>
          <a:lstStyle/>
          <a:p>
            <a:fld id="{8434BD25-1968-4AE0-9A83-EFF1D7B476E3}" type="slidenum">
              <a:rPr lang="es-MX" smtClean="0"/>
              <a:t>‹Nº›</a:t>
            </a:fld>
            <a:endParaRPr lang="es-MX"/>
          </a:p>
        </p:txBody>
      </p:sp>
    </p:spTree>
    <p:extLst>
      <p:ext uri="{BB962C8B-B14F-4D97-AF65-F5344CB8AC3E}">
        <p14:creationId xmlns:p14="http://schemas.microsoft.com/office/powerpoint/2010/main" val="208797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F4BA20C-62C7-DBD9-C7F6-25F047B99A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D0ECD1F8-B329-DB76-C057-56A9F2F680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D82D5D4D-A31E-A0FF-DAC5-62CBFC2FB2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365685-5D45-4A04-A854-53EE19F2FBB9}" type="datetimeFigureOut">
              <a:rPr lang="es-MX" smtClean="0"/>
              <a:t>28/06/2025</a:t>
            </a:fld>
            <a:endParaRPr lang="es-MX"/>
          </a:p>
        </p:txBody>
      </p:sp>
      <p:sp>
        <p:nvSpPr>
          <p:cNvPr id="5" name="Marcador de pie de página 4">
            <a:extLst>
              <a:ext uri="{FF2B5EF4-FFF2-40B4-BE49-F238E27FC236}">
                <a16:creationId xmlns:a16="http://schemas.microsoft.com/office/drawing/2014/main" id="{76EA24D8-2575-F3DB-8F4E-B6316C8907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942D6247-6AFC-D5FD-6EC2-673FC3543A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34BD25-1968-4AE0-9A83-EFF1D7B476E3}" type="slidenum">
              <a:rPr lang="es-MX" smtClean="0"/>
              <a:t>‹Nº›</a:t>
            </a:fld>
            <a:endParaRPr lang="es-MX"/>
          </a:p>
        </p:txBody>
      </p:sp>
    </p:spTree>
    <p:extLst>
      <p:ext uri="{BB962C8B-B14F-4D97-AF65-F5344CB8AC3E}">
        <p14:creationId xmlns:p14="http://schemas.microsoft.com/office/powerpoint/2010/main" val="852592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chart" Target="../charts/chart16.xml"/><Relationship Id="rId5" Type="http://schemas.openxmlformats.org/officeDocument/2006/relationships/chart" Target="../charts/chart15.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chart" Target="../charts/chart18.xml"/><Relationship Id="rId5" Type="http://schemas.openxmlformats.org/officeDocument/2006/relationships/chart" Target="../charts/chart1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chart" Target="../charts/chart19.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chart" Target="../charts/chart20.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chart" Target="../charts/chart22.xml"/><Relationship Id="rId4" Type="http://schemas.openxmlformats.org/officeDocument/2006/relationships/chart" Target="../charts/chart2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chart" Target="../charts/char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2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chart" Target="../charts/char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chart" Target="../charts/chart8.xml"/><Relationship Id="rId4" Type="http://schemas.openxmlformats.org/officeDocument/2006/relationships/chart" Target="../charts/char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upo 37">
            <a:extLst>
              <a:ext uri="{FF2B5EF4-FFF2-40B4-BE49-F238E27FC236}">
                <a16:creationId xmlns:a16="http://schemas.microsoft.com/office/drawing/2014/main" id="{505315E0-E2ED-F0C3-E33B-B9997D16B8FD}"/>
              </a:ext>
            </a:extLst>
          </p:cNvPr>
          <p:cNvGrpSpPr/>
          <p:nvPr/>
        </p:nvGrpSpPr>
        <p:grpSpPr>
          <a:xfrm>
            <a:off x="1610228" y="1890754"/>
            <a:ext cx="2880000" cy="4144089"/>
            <a:chOff x="1299395" y="1987744"/>
            <a:chExt cx="3118887" cy="4144089"/>
          </a:xfrm>
        </p:grpSpPr>
        <p:sp>
          <p:nvSpPr>
            <p:cNvPr id="8" name="矩形: 圆角 20">
              <a:extLst>
                <a:ext uri="{FF2B5EF4-FFF2-40B4-BE49-F238E27FC236}">
                  <a16:creationId xmlns:a16="http://schemas.microsoft.com/office/drawing/2014/main" id="{3283F8C7-B5B2-848E-725C-C2333BB15E4A}"/>
                </a:ext>
              </a:extLst>
            </p:cNvPr>
            <p:cNvSpPr/>
            <p:nvPr/>
          </p:nvSpPr>
          <p:spPr>
            <a:xfrm>
              <a:off x="1754241" y="2959032"/>
              <a:ext cx="2209195" cy="3172801"/>
            </a:xfrm>
            <a:prstGeom prst="roundRect">
              <a:avLst>
                <a:gd name="adj" fmla="val 424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9" name="矩形: 圆角 21">
              <a:extLst>
                <a:ext uri="{FF2B5EF4-FFF2-40B4-BE49-F238E27FC236}">
                  <a16:creationId xmlns:a16="http://schemas.microsoft.com/office/drawing/2014/main" id="{F393104F-F56E-8FD5-5D65-E1AD7E9EC9AC}"/>
                </a:ext>
              </a:extLst>
            </p:cNvPr>
            <p:cNvSpPr/>
            <p:nvPr/>
          </p:nvSpPr>
          <p:spPr>
            <a:xfrm>
              <a:off x="1948015" y="2860402"/>
              <a:ext cx="1821647" cy="27720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graphicFrame>
          <p:nvGraphicFramePr>
            <p:cNvPr id="10" name="图表 9">
              <a:extLst>
                <a:ext uri="{FF2B5EF4-FFF2-40B4-BE49-F238E27FC236}">
                  <a16:creationId xmlns:a16="http://schemas.microsoft.com/office/drawing/2014/main" id="{A64CDFC6-6782-9553-8844-74B02ED9B031}"/>
                </a:ext>
              </a:extLst>
            </p:cNvPr>
            <p:cNvGraphicFramePr/>
            <p:nvPr/>
          </p:nvGraphicFramePr>
          <p:xfrm>
            <a:off x="1299395" y="1987744"/>
            <a:ext cx="3118887" cy="2079259"/>
          </p:xfrm>
          <a:graphic>
            <a:graphicData uri="http://schemas.openxmlformats.org/drawingml/2006/chart">
              <c:chart xmlns:c="http://schemas.openxmlformats.org/drawingml/2006/chart" xmlns:r="http://schemas.openxmlformats.org/officeDocument/2006/relationships" r:id="rId3"/>
            </a:graphicData>
          </a:graphic>
        </p:graphicFrame>
        <p:sp>
          <p:nvSpPr>
            <p:cNvPr id="13" name="椭圆 12">
              <a:extLst>
                <a:ext uri="{FF2B5EF4-FFF2-40B4-BE49-F238E27FC236}">
                  <a16:creationId xmlns:a16="http://schemas.microsoft.com/office/drawing/2014/main" id="{AE536F4B-25DB-BF78-19EA-B328A3ED352C}"/>
                </a:ext>
              </a:extLst>
            </p:cNvPr>
            <p:cNvSpPr/>
            <p:nvPr/>
          </p:nvSpPr>
          <p:spPr>
            <a:xfrm>
              <a:off x="2443028" y="2611565"/>
              <a:ext cx="831621" cy="831621"/>
            </a:xfrm>
            <a:prstGeom prst="ellipse">
              <a:avLst/>
            </a:prstGeom>
            <a:gradFill>
              <a:gsLst>
                <a:gs pos="0">
                  <a:srgbClr val="308446"/>
                </a:gs>
                <a:gs pos="100000">
                  <a:srgbClr val="469B5D"/>
                </a:gs>
              </a:gsLst>
              <a:lin ang="135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14" name="文本框 13">
              <a:extLst>
                <a:ext uri="{FF2B5EF4-FFF2-40B4-BE49-F238E27FC236}">
                  <a16:creationId xmlns:a16="http://schemas.microsoft.com/office/drawing/2014/main" id="{309D6B34-E546-E4B7-7121-D9E4D5E97476}"/>
                </a:ext>
              </a:extLst>
            </p:cNvPr>
            <p:cNvSpPr txBox="1"/>
            <p:nvPr/>
          </p:nvSpPr>
          <p:spPr>
            <a:xfrm>
              <a:off x="2402284" y="2813213"/>
              <a:ext cx="913107" cy="369332"/>
            </a:xfrm>
            <a:prstGeom prst="rect">
              <a:avLst/>
            </a:prstGeom>
            <a:noFill/>
          </p:spPr>
          <p:txBody>
            <a:bodyPr wrap="square" rtlCol="0">
              <a:normAutofit/>
            </a:bodyPr>
            <a:lstStyle>
              <a:defPPr>
                <a:defRPr lang="zh-CN"/>
              </a:defPPr>
              <a:lvl1pPr algn="ctr">
                <a:defRPr>
                  <a:solidFill>
                    <a:schemeClr val="bg1"/>
                  </a:solidFill>
                  <a:latin typeface="思源黑体 CN Bold" panose="020B0800000000000000" pitchFamily="34" charset="-122"/>
                  <a:ea typeface="思源黑体 CN Bold"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altLang="zh-CN" sz="1800" b="1" i="0" u="none" strike="noStrike" kern="1200" cap="none" spc="0" normalizeH="0" baseline="0" noProof="0" dirty="0">
                  <a:ln>
                    <a:noFill/>
                  </a:ln>
                  <a:solidFill>
                    <a:prstClr val="white"/>
                  </a:solidFill>
                  <a:effectLst/>
                  <a:uLnTx/>
                  <a:uFillTx/>
                  <a:latin typeface="Arya"/>
                  <a:ea typeface="Arya"/>
                  <a:cs typeface="Arial"/>
                </a:rPr>
                <a:t>NA</a:t>
              </a:r>
              <a:endParaRPr kumimoji="0" lang="zh-CN" altLang="en-US" sz="1800" b="1" i="0" u="none" strike="noStrike" kern="1200" cap="none" spc="0" normalizeH="0" baseline="0" noProof="0" dirty="0">
                <a:ln>
                  <a:noFill/>
                </a:ln>
                <a:solidFill>
                  <a:prstClr val="white"/>
                </a:solidFill>
                <a:effectLst/>
                <a:uLnTx/>
                <a:uFillTx/>
                <a:latin typeface="Source Han Sans CN Bold" panose="020B0500000000000000" pitchFamily="34" charset="-128"/>
                <a:ea typeface="Source Han Sans CN Bold" panose="020B0500000000000000" pitchFamily="34" charset="-128"/>
                <a:cs typeface="Arial"/>
              </a:endParaRPr>
            </a:p>
          </p:txBody>
        </p:sp>
        <p:sp>
          <p:nvSpPr>
            <p:cNvPr id="22" name="文本框 21">
              <a:extLst>
                <a:ext uri="{FF2B5EF4-FFF2-40B4-BE49-F238E27FC236}">
                  <a16:creationId xmlns:a16="http://schemas.microsoft.com/office/drawing/2014/main" id="{DE46D2B2-2FF6-1FE1-2DEB-A469CCD96777}"/>
                </a:ext>
              </a:extLst>
            </p:cNvPr>
            <p:cNvSpPr txBox="1"/>
            <p:nvPr/>
          </p:nvSpPr>
          <p:spPr>
            <a:xfrm>
              <a:off x="2149447" y="5275037"/>
              <a:ext cx="1415977" cy="62379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META</a:t>
              </a:r>
              <a:b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b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95%</a:t>
              </a:r>
            </a:p>
          </p:txBody>
        </p:sp>
        <p:sp>
          <p:nvSpPr>
            <p:cNvPr id="23" name="文本框 22">
              <a:extLst>
                <a:ext uri="{FF2B5EF4-FFF2-40B4-BE49-F238E27FC236}">
                  <a16:creationId xmlns:a16="http://schemas.microsoft.com/office/drawing/2014/main" id="{EA206376-9E34-CD71-B107-AEE5F2CEA16E}"/>
                </a:ext>
              </a:extLst>
            </p:cNvPr>
            <p:cNvSpPr txBox="1"/>
            <p:nvPr/>
          </p:nvSpPr>
          <p:spPr>
            <a:xfrm>
              <a:off x="1898048" y="4067003"/>
              <a:ext cx="1929427" cy="860538"/>
            </a:xfrm>
            <a:prstGeom prst="rect">
              <a:avLst/>
            </a:prstGeom>
            <a:noFill/>
          </p:spPr>
          <p:txBody>
            <a:bodyPr wrap="square">
              <a:noAutofit/>
            </a:bodyPr>
            <a:lstStyle/>
            <a:p>
              <a:pPr marL="0" marR="0" lvl="0" indent="0" algn="ctr" defTabSz="914400" rtl="0" eaLnBrk="1" fontAlgn="auto" latinLnBrk="0" hangingPunct="1">
                <a:lnSpc>
                  <a:spcPct val="104000"/>
                </a:lnSpc>
                <a:spcBef>
                  <a:spcPts val="0"/>
                </a:spcBef>
                <a:spcAft>
                  <a:spcPts val="0"/>
                </a:spcAft>
                <a:buClrTx/>
                <a:buSzTx/>
                <a:buFontTx/>
                <a:buNone/>
                <a:tabLst/>
                <a:defRPr/>
              </a:pPr>
              <a:r>
                <a:rPr kumimoji="0" lang="es-MX" altLang="en-US" sz="1300" b="0" i="0" u="none" strike="noStrike" kern="1200" cap="none" spc="131" normalizeH="0" baseline="0" noProof="0" dirty="0">
                  <a:ln>
                    <a:noFill/>
                  </a:ln>
                  <a:solidFill>
                    <a:prstClr val="black">
                      <a:alpha val="70000"/>
                    </a:prstClr>
                  </a:solidFill>
                  <a:effectLst/>
                  <a:uLnTx/>
                  <a:uFillTx/>
                  <a:latin typeface="Arya"/>
                  <a:ea typeface="Arya"/>
                  <a:cs typeface="Arial"/>
                </a:rPr>
                <a:t>Cumplimiento del programa de calibración</a:t>
              </a:r>
              <a:endParaRPr kumimoji="0" lang="es" altLang="en-US" sz="1300" b="0" i="0" u="none" strike="noStrike" kern="1200" cap="none" spc="131" normalizeH="0" baseline="0" noProof="0" dirty="0">
                <a:ln>
                  <a:noFill/>
                </a:ln>
                <a:solidFill>
                  <a:prstClr val="black">
                    <a:alpha val="70000"/>
                  </a:prstClr>
                </a:solidFill>
                <a:effectLst/>
                <a:uLnTx/>
                <a:uFillTx/>
                <a:latin typeface="Arya"/>
                <a:ea typeface="Arya"/>
                <a:cs typeface="Arial"/>
              </a:endParaRPr>
            </a:p>
          </p:txBody>
        </p:sp>
      </p:grpSp>
      <p:sp>
        <p:nvSpPr>
          <p:cNvPr id="30" name="CuadroTexto 29">
            <a:extLst>
              <a:ext uri="{FF2B5EF4-FFF2-40B4-BE49-F238E27FC236}">
                <a16:creationId xmlns:a16="http://schemas.microsoft.com/office/drawing/2014/main" id="{B141F629-6AE6-071A-6320-F1046456987B}"/>
              </a:ext>
            </a:extLst>
          </p:cNvPr>
          <p:cNvSpPr txBox="1"/>
          <p:nvPr/>
        </p:nvSpPr>
        <p:spPr>
          <a:xfrm>
            <a:off x="8016240" y="6177324"/>
            <a:ext cx="3353489"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3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Proceso</a:t>
            </a:r>
            <a:endParaRPr kumimoji="1" lang="zh-CN" altLang="en-US" sz="3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grpSp>
        <p:nvGrpSpPr>
          <p:cNvPr id="39" name="Grupo 38">
            <a:extLst>
              <a:ext uri="{FF2B5EF4-FFF2-40B4-BE49-F238E27FC236}">
                <a16:creationId xmlns:a16="http://schemas.microsoft.com/office/drawing/2014/main" id="{F2D18A01-9585-C21E-6E7F-22E5F4B49CD2}"/>
              </a:ext>
            </a:extLst>
          </p:cNvPr>
          <p:cNvGrpSpPr/>
          <p:nvPr/>
        </p:nvGrpSpPr>
        <p:grpSpPr>
          <a:xfrm>
            <a:off x="6073817" y="1898552"/>
            <a:ext cx="2880000" cy="4144089"/>
            <a:chOff x="1299395" y="1987744"/>
            <a:chExt cx="3118887" cy="4144089"/>
          </a:xfrm>
        </p:grpSpPr>
        <p:sp>
          <p:nvSpPr>
            <p:cNvPr id="40" name="矩形: 圆角 20">
              <a:extLst>
                <a:ext uri="{FF2B5EF4-FFF2-40B4-BE49-F238E27FC236}">
                  <a16:creationId xmlns:a16="http://schemas.microsoft.com/office/drawing/2014/main" id="{518A127D-EA17-3D71-50E1-0AA654D28123}"/>
                </a:ext>
              </a:extLst>
            </p:cNvPr>
            <p:cNvSpPr/>
            <p:nvPr/>
          </p:nvSpPr>
          <p:spPr>
            <a:xfrm>
              <a:off x="1754241" y="2959032"/>
              <a:ext cx="2209195" cy="3172801"/>
            </a:xfrm>
            <a:prstGeom prst="roundRect">
              <a:avLst>
                <a:gd name="adj" fmla="val 424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41" name="矩形: 圆角 21">
              <a:extLst>
                <a:ext uri="{FF2B5EF4-FFF2-40B4-BE49-F238E27FC236}">
                  <a16:creationId xmlns:a16="http://schemas.microsoft.com/office/drawing/2014/main" id="{FB5B8635-76BA-6CBD-2A38-2A1C04F522AE}"/>
                </a:ext>
              </a:extLst>
            </p:cNvPr>
            <p:cNvSpPr/>
            <p:nvPr/>
          </p:nvSpPr>
          <p:spPr>
            <a:xfrm>
              <a:off x="1948015" y="2860402"/>
              <a:ext cx="1821647" cy="27720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graphicFrame>
          <p:nvGraphicFramePr>
            <p:cNvPr id="42" name="图表 9">
              <a:extLst>
                <a:ext uri="{FF2B5EF4-FFF2-40B4-BE49-F238E27FC236}">
                  <a16:creationId xmlns:a16="http://schemas.microsoft.com/office/drawing/2014/main" id="{A6AD1310-21A5-EC43-41C1-18F28DF0352E}"/>
                </a:ext>
              </a:extLst>
            </p:cNvPr>
            <p:cNvGraphicFramePr/>
            <p:nvPr/>
          </p:nvGraphicFramePr>
          <p:xfrm>
            <a:off x="1299395" y="1987744"/>
            <a:ext cx="3118887" cy="2079259"/>
          </p:xfrm>
          <a:graphic>
            <a:graphicData uri="http://schemas.openxmlformats.org/drawingml/2006/chart">
              <c:chart xmlns:c="http://schemas.openxmlformats.org/drawingml/2006/chart" xmlns:r="http://schemas.openxmlformats.org/officeDocument/2006/relationships" r:id="rId4"/>
            </a:graphicData>
          </a:graphic>
        </p:graphicFrame>
        <p:sp>
          <p:nvSpPr>
            <p:cNvPr id="43" name="椭圆 12">
              <a:extLst>
                <a:ext uri="{FF2B5EF4-FFF2-40B4-BE49-F238E27FC236}">
                  <a16:creationId xmlns:a16="http://schemas.microsoft.com/office/drawing/2014/main" id="{85B5A7E6-E2A6-421F-8341-1357A0ADABB9}"/>
                </a:ext>
              </a:extLst>
            </p:cNvPr>
            <p:cNvSpPr/>
            <p:nvPr/>
          </p:nvSpPr>
          <p:spPr>
            <a:xfrm>
              <a:off x="2443028" y="2611565"/>
              <a:ext cx="831621" cy="831621"/>
            </a:xfrm>
            <a:prstGeom prst="ellipse">
              <a:avLst/>
            </a:prstGeom>
            <a:gradFill>
              <a:gsLst>
                <a:gs pos="0">
                  <a:srgbClr val="308446"/>
                </a:gs>
                <a:gs pos="100000">
                  <a:srgbClr val="469B5D"/>
                </a:gs>
              </a:gsLst>
              <a:lin ang="135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cs typeface="Arial"/>
              </a:endParaRPr>
            </a:p>
          </p:txBody>
        </p:sp>
        <p:sp>
          <p:nvSpPr>
            <p:cNvPr id="44" name="文本框 13">
              <a:extLst>
                <a:ext uri="{FF2B5EF4-FFF2-40B4-BE49-F238E27FC236}">
                  <a16:creationId xmlns:a16="http://schemas.microsoft.com/office/drawing/2014/main" id="{912CD537-AB8A-0581-C4DF-FA543FBD335F}"/>
                </a:ext>
              </a:extLst>
            </p:cNvPr>
            <p:cNvSpPr txBox="1"/>
            <p:nvPr/>
          </p:nvSpPr>
          <p:spPr>
            <a:xfrm>
              <a:off x="2402284" y="2813213"/>
              <a:ext cx="913107" cy="369332"/>
            </a:xfrm>
            <a:prstGeom prst="rect">
              <a:avLst/>
            </a:prstGeom>
            <a:noFill/>
          </p:spPr>
          <p:txBody>
            <a:bodyPr wrap="square" rtlCol="0">
              <a:normAutofit/>
            </a:bodyPr>
            <a:lstStyle>
              <a:defPPr>
                <a:defRPr lang="zh-CN"/>
              </a:defPPr>
              <a:lvl1pPr algn="ctr">
                <a:defRPr>
                  <a:solidFill>
                    <a:schemeClr val="bg1"/>
                  </a:solidFill>
                  <a:latin typeface="思源黑体 CN Bold" panose="020B0800000000000000" pitchFamily="34" charset="-122"/>
                  <a:ea typeface="思源黑体 CN Bold"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 altLang="zh-CN" b="1" dirty="0">
                  <a:solidFill>
                    <a:prstClr val="white"/>
                  </a:solidFill>
                  <a:latin typeface="Arya"/>
                  <a:ea typeface="Arya"/>
                  <a:cs typeface="Arial"/>
                </a:rPr>
                <a:t>0.51</a:t>
              </a:r>
              <a:r>
                <a:rPr kumimoji="0" lang="es" altLang="zh-CN" sz="1800" b="1" i="0" u="none" strike="noStrike" kern="1200" cap="none" spc="0" normalizeH="0" baseline="0" noProof="0" dirty="0">
                  <a:ln>
                    <a:noFill/>
                  </a:ln>
                  <a:solidFill>
                    <a:prstClr val="white"/>
                  </a:solidFill>
                  <a:effectLst/>
                  <a:uLnTx/>
                  <a:uFillTx/>
                  <a:latin typeface="Arya"/>
                  <a:ea typeface="Arya"/>
                  <a:cs typeface="Arial"/>
                </a:rPr>
                <a:t>%</a:t>
              </a:r>
              <a:endParaRPr kumimoji="0" lang="zh-CN" altLang="en-US" sz="1800" b="1" i="0" u="none" strike="noStrike" kern="1200" cap="none" spc="0" normalizeH="0" baseline="0" noProof="0" dirty="0">
                <a:ln>
                  <a:noFill/>
                </a:ln>
                <a:solidFill>
                  <a:prstClr val="white"/>
                </a:solidFill>
                <a:effectLst/>
                <a:uLnTx/>
                <a:uFillTx/>
                <a:latin typeface="Source Han Sans CN Bold" panose="020B0500000000000000" pitchFamily="34" charset="-128"/>
                <a:ea typeface="Source Han Sans CN Bold" panose="020B0500000000000000" pitchFamily="34" charset="-128"/>
                <a:cs typeface="Arial"/>
              </a:endParaRPr>
            </a:p>
          </p:txBody>
        </p:sp>
        <p:sp>
          <p:nvSpPr>
            <p:cNvPr id="45" name="文本框 21">
              <a:extLst>
                <a:ext uri="{FF2B5EF4-FFF2-40B4-BE49-F238E27FC236}">
                  <a16:creationId xmlns:a16="http://schemas.microsoft.com/office/drawing/2014/main" id="{36C5BFE2-0961-6E65-5BAE-722A426A4350}"/>
                </a:ext>
              </a:extLst>
            </p:cNvPr>
            <p:cNvSpPr txBox="1"/>
            <p:nvPr/>
          </p:nvSpPr>
          <p:spPr>
            <a:xfrm>
              <a:off x="2149447" y="5275037"/>
              <a:ext cx="1415977" cy="62379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META</a:t>
              </a:r>
              <a:b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br>
              <a:r>
                <a:rPr lang="es" altLang="en-US" sz="1500" b="1" spc="131" dirty="0">
                  <a:solidFill>
                    <a:prstClr val="black">
                      <a:lumMod val="75000"/>
                      <a:lumOff val="25000"/>
                    </a:prstClr>
                  </a:solidFill>
                  <a:latin typeface="Arya"/>
                  <a:ea typeface="Arya"/>
                  <a:cs typeface="Arial"/>
                </a:rPr>
                <a:t>5</a:t>
              </a: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a:t>
              </a:r>
            </a:p>
          </p:txBody>
        </p:sp>
        <p:sp>
          <p:nvSpPr>
            <p:cNvPr id="46" name="文本框 22">
              <a:extLst>
                <a:ext uri="{FF2B5EF4-FFF2-40B4-BE49-F238E27FC236}">
                  <a16:creationId xmlns:a16="http://schemas.microsoft.com/office/drawing/2014/main" id="{1CA69DC9-4520-A7E2-8294-7C51E0B80A72}"/>
                </a:ext>
              </a:extLst>
            </p:cNvPr>
            <p:cNvSpPr txBox="1"/>
            <p:nvPr/>
          </p:nvSpPr>
          <p:spPr>
            <a:xfrm>
              <a:off x="1898048" y="4067003"/>
              <a:ext cx="1929427" cy="860538"/>
            </a:xfrm>
            <a:prstGeom prst="rect">
              <a:avLst/>
            </a:prstGeom>
            <a:noFill/>
          </p:spPr>
          <p:txBody>
            <a:bodyPr wrap="square">
              <a:noAutofit/>
            </a:bodyPr>
            <a:lstStyle/>
            <a:p>
              <a:pPr marL="0" marR="0" lvl="0" indent="0" algn="ctr" defTabSz="914400" rtl="0" eaLnBrk="1" fontAlgn="auto" latinLnBrk="0" hangingPunct="1">
                <a:lnSpc>
                  <a:spcPct val="104000"/>
                </a:lnSpc>
                <a:spcBef>
                  <a:spcPts val="0"/>
                </a:spcBef>
                <a:spcAft>
                  <a:spcPts val="0"/>
                </a:spcAft>
                <a:buClrTx/>
                <a:buSzTx/>
                <a:buFontTx/>
                <a:buNone/>
                <a:tabLst/>
                <a:defRPr/>
              </a:pPr>
              <a:r>
                <a:rPr kumimoji="0" lang="es-MX" altLang="en-US" sz="1300" b="0" i="0" u="none" strike="noStrike" kern="1200" cap="none" spc="131" normalizeH="0" baseline="0" noProof="0" dirty="0">
                  <a:ln>
                    <a:noFill/>
                  </a:ln>
                  <a:solidFill>
                    <a:prstClr val="black">
                      <a:alpha val="70000"/>
                    </a:prstClr>
                  </a:solidFill>
                  <a:effectLst/>
                  <a:uLnTx/>
                  <a:uFillTx/>
                  <a:latin typeface="Arya"/>
                  <a:ea typeface="Arya"/>
                  <a:cs typeface="Arial"/>
                </a:rPr>
                <a:t>Producto no conforme</a:t>
              </a:r>
              <a:endParaRPr kumimoji="0" lang="es" altLang="en-US" sz="1300" b="0" i="0" u="none" strike="noStrike" kern="1200" cap="none" spc="131" normalizeH="0" baseline="0" noProof="0" dirty="0">
                <a:ln>
                  <a:noFill/>
                </a:ln>
                <a:solidFill>
                  <a:prstClr val="black">
                    <a:alpha val="70000"/>
                  </a:prstClr>
                </a:solidFill>
                <a:effectLst/>
                <a:uLnTx/>
                <a:uFillTx/>
                <a:latin typeface="Arya"/>
                <a:ea typeface="Arya"/>
                <a:cs typeface="Arial"/>
              </a:endParaRPr>
            </a:p>
          </p:txBody>
        </p:sp>
      </p:grpSp>
      <p:grpSp>
        <p:nvGrpSpPr>
          <p:cNvPr id="47" name="Grupo 46">
            <a:extLst>
              <a:ext uri="{FF2B5EF4-FFF2-40B4-BE49-F238E27FC236}">
                <a16:creationId xmlns:a16="http://schemas.microsoft.com/office/drawing/2014/main" id="{D1999D6B-C04F-B7DD-C4B1-A9E790944A56}"/>
              </a:ext>
            </a:extLst>
          </p:cNvPr>
          <p:cNvGrpSpPr/>
          <p:nvPr/>
        </p:nvGrpSpPr>
        <p:grpSpPr>
          <a:xfrm>
            <a:off x="3830833" y="1898552"/>
            <a:ext cx="2880000" cy="4144089"/>
            <a:chOff x="1299395" y="1987744"/>
            <a:chExt cx="3118887" cy="4144089"/>
          </a:xfrm>
        </p:grpSpPr>
        <p:sp>
          <p:nvSpPr>
            <p:cNvPr id="48" name="矩形: 圆角 20">
              <a:extLst>
                <a:ext uri="{FF2B5EF4-FFF2-40B4-BE49-F238E27FC236}">
                  <a16:creationId xmlns:a16="http://schemas.microsoft.com/office/drawing/2014/main" id="{B04348CE-1F37-06B8-F8BD-A5FDCB02C073}"/>
                </a:ext>
              </a:extLst>
            </p:cNvPr>
            <p:cNvSpPr/>
            <p:nvPr/>
          </p:nvSpPr>
          <p:spPr>
            <a:xfrm>
              <a:off x="1754241" y="2959032"/>
              <a:ext cx="2209195" cy="3172801"/>
            </a:xfrm>
            <a:prstGeom prst="roundRect">
              <a:avLst>
                <a:gd name="adj" fmla="val 424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49" name="矩形: 圆角 21">
              <a:extLst>
                <a:ext uri="{FF2B5EF4-FFF2-40B4-BE49-F238E27FC236}">
                  <a16:creationId xmlns:a16="http://schemas.microsoft.com/office/drawing/2014/main" id="{D409266A-E77C-AFF1-4E47-6AF27EB75880}"/>
                </a:ext>
              </a:extLst>
            </p:cNvPr>
            <p:cNvSpPr/>
            <p:nvPr/>
          </p:nvSpPr>
          <p:spPr>
            <a:xfrm>
              <a:off x="1948015" y="2860402"/>
              <a:ext cx="1821647" cy="27720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graphicFrame>
          <p:nvGraphicFramePr>
            <p:cNvPr id="50" name="图表 9">
              <a:extLst>
                <a:ext uri="{FF2B5EF4-FFF2-40B4-BE49-F238E27FC236}">
                  <a16:creationId xmlns:a16="http://schemas.microsoft.com/office/drawing/2014/main" id="{FB429492-E60D-3760-3F2F-E692754A746F}"/>
                </a:ext>
              </a:extLst>
            </p:cNvPr>
            <p:cNvGraphicFramePr/>
            <p:nvPr/>
          </p:nvGraphicFramePr>
          <p:xfrm>
            <a:off x="1299395" y="1987744"/>
            <a:ext cx="3118887" cy="2079259"/>
          </p:xfrm>
          <a:graphic>
            <a:graphicData uri="http://schemas.openxmlformats.org/drawingml/2006/chart">
              <c:chart xmlns:c="http://schemas.openxmlformats.org/drawingml/2006/chart" xmlns:r="http://schemas.openxmlformats.org/officeDocument/2006/relationships" r:id="rId5"/>
            </a:graphicData>
          </a:graphic>
        </p:graphicFrame>
        <p:sp>
          <p:nvSpPr>
            <p:cNvPr id="51" name="椭圆 12">
              <a:extLst>
                <a:ext uri="{FF2B5EF4-FFF2-40B4-BE49-F238E27FC236}">
                  <a16:creationId xmlns:a16="http://schemas.microsoft.com/office/drawing/2014/main" id="{AD83C272-C990-630A-C01D-9230D021CAE7}"/>
                </a:ext>
              </a:extLst>
            </p:cNvPr>
            <p:cNvSpPr/>
            <p:nvPr/>
          </p:nvSpPr>
          <p:spPr>
            <a:xfrm>
              <a:off x="2443028" y="2611565"/>
              <a:ext cx="831621" cy="831621"/>
            </a:xfrm>
            <a:prstGeom prst="ellipse">
              <a:avLst/>
            </a:prstGeom>
            <a:gradFill>
              <a:gsLst>
                <a:gs pos="0">
                  <a:srgbClr val="308446"/>
                </a:gs>
                <a:gs pos="100000">
                  <a:srgbClr val="469B5D"/>
                </a:gs>
              </a:gsLst>
              <a:lin ang="135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52" name="文本框 13">
              <a:extLst>
                <a:ext uri="{FF2B5EF4-FFF2-40B4-BE49-F238E27FC236}">
                  <a16:creationId xmlns:a16="http://schemas.microsoft.com/office/drawing/2014/main" id="{D87FC804-2C80-AC78-5B85-80C79BEC0122}"/>
                </a:ext>
              </a:extLst>
            </p:cNvPr>
            <p:cNvSpPr txBox="1"/>
            <p:nvPr/>
          </p:nvSpPr>
          <p:spPr>
            <a:xfrm>
              <a:off x="2402284" y="2813213"/>
              <a:ext cx="913107" cy="369332"/>
            </a:xfrm>
            <a:prstGeom prst="rect">
              <a:avLst/>
            </a:prstGeom>
            <a:noFill/>
          </p:spPr>
          <p:txBody>
            <a:bodyPr wrap="square" rtlCol="0">
              <a:normAutofit fontScale="92500"/>
            </a:bodyPr>
            <a:lstStyle>
              <a:defPPr>
                <a:defRPr lang="zh-CN"/>
              </a:defPPr>
              <a:lvl1pPr algn="ctr">
                <a:defRPr>
                  <a:solidFill>
                    <a:schemeClr val="bg1"/>
                  </a:solidFill>
                  <a:latin typeface="思源黑体 CN Bold" panose="020B0800000000000000" pitchFamily="34" charset="-122"/>
                  <a:ea typeface="思源黑体 CN Bold"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 altLang="zh-CN" b="1" dirty="0">
                  <a:solidFill>
                    <a:prstClr val="white"/>
                  </a:solidFill>
                  <a:latin typeface="Arya"/>
                  <a:ea typeface="Arya"/>
                  <a:cs typeface="Arial"/>
                </a:rPr>
                <a:t>96.69</a:t>
              </a:r>
              <a:r>
                <a:rPr kumimoji="0" lang="es" altLang="zh-CN" sz="1800" b="1" i="0" u="none" strike="noStrike" kern="1200" cap="none" spc="0" normalizeH="0" baseline="0" noProof="0" dirty="0">
                  <a:ln>
                    <a:noFill/>
                  </a:ln>
                  <a:solidFill>
                    <a:prstClr val="white"/>
                  </a:solidFill>
                  <a:effectLst/>
                  <a:uLnTx/>
                  <a:uFillTx/>
                  <a:latin typeface="Arya"/>
                  <a:ea typeface="Arya"/>
                  <a:cs typeface="Arial"/>
                </a:rPr>
                <a:t>%</a:t>
              </a:r>
              <a:endParaRPr kumimoji="0" lang="zh-CN" altLang="en-US" sz="1800" b="1" i="0" u="none" strike="noStrike" kern="1200" cap="none" spc="0" normalizeH="0" baseline="0" noProof="0" dirty="0">
                <a:ln>
                  <a:noFill/>
                </a:ln>
                <a:solidFill>
                  <a:prstClr val="white"/>
                </a:solidFill>
                <a:effectLst/>
                <a:uLnTx/>
                <a:uFillTx/>
                <a:latin typeface="Source Han Sans CN Bold" panose="020B0500000000000000" pitchFamily="34" charset="-128"/>
                <a:ea typeface="Source Han Sans CN Bold" panose="020B0500000000000000" pitchFamily="34" charset="-128"/>
                <a:cs typeface="Arial"/>
              </a:endParaRPr>
            </a:p>
          </p:txBody>
        </p:sp>
        <p:sp>
          <p:nvSpPr>
            <p:cNvPr id="53" name="文本框 21">
              <a:extLst>
                <a:ext uri="{FF2B5EF4-FFF2-40B4-BE49-F238E27FC236}">
                  <a16:creationId xmlns:a16="http://schemas.microsoft.com/office/drawing/2014/main" id="{32CC2FE5-956C-5751-8A4E-A1350C091607}"/>
                </a:ext>
              </a:extLst>
            </p:cNvPr>
            <p:cNvSpPr txBox="1"/>
            <p:nvPr/>
          </p:nvSpPr>
          <p:spPr>
            <a:xfrm>
              <a:off x="2149447" y="5275037"/>
              <a:ext cx="1415977" cy="62379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META</a:t>
              </a:r>
              <a:b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br>
              <a:r>
                <a:rPr lang="es" altLang="en-US" sz="1500" b="1" spc="131" dirty="0">
                  <a:solidFill>
                    <a:prstClr val="black">
                      <a:lumMod val="75000"/>
                      <a:lumOff val="25000"/>
                    </a:prstClr>
                  </a:solidFill>
                  <a:latin typeface="Arya"/>
                  <a:ea typeface="Arya"/>
                  <a:cs typeface="Arial"/>
                </a:rPr>
                <a:t>95</a:t>
              </a: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a:t>
              </a:r>
            </a:p>
          </p:txBody>
        </p:sp>
        <p:sp>
          <p:nvSpPr>
            <p:cNvPr id="54" name="文本框 22">
              <a:extLst>
                <a:ext uri="{FF2B5EF4-FFF2-40B4-BE49-F238E27FC236}">
                  <a16:creationId xmlns:a16="http://schemas.microsoft.com/office/drawing/2014/main" id="{0191D007-8419-3D53-C022-4B78373778F5}"/>
                </a:ext>
              </a:extLst>
            </p:cNvPr>
            <p:cNvSpPr txBox="1"/>
            <p:nvPr/>
          </p:nvSpPr>
          <p:spPr>
            <a:xfrm>
              <a:off x="1898048" y="4067003"/>
              <a:ext cx="1929427" cy="860538"/>
            </a:xfrm>
            <a:prstGeom prst="rect">
              <a:avLst/>
            </a:prstGeom>
            <a:noFill/>
          </p:spPr>
          <p:txBody>
            <a:bodyPr wrap="square">
              <a:noAutofit/>
            </a:bodyPr>
            <a:lstStyle/>
            <a:p>
              <a:pPr marL="0" marR="0" lvl="0" indent="0" algn="ctr" defTabSz="914400" rtl="0" eaLnBrk="1" fontAlgn="auto" latinLnBrk="0" hangingPunct="1">
                <a:lnSpc>
                  <a:spcPct val="104000"/>
                </a:lnSpc>
                <a:spcBef>
                  <a:spcPts val="0"/>
                </a:spcBef>
                <a:spcAft>
                  <a:spcPts val="0"/>
                </a:spcAft>
                <a:buClrTx/>
                <a:buSzTx/>
                <a:buFontTx/>
                <a:buNone/>
                <a:tabLst/>
                <a:defRPr/>
              </a:pPr>
              <a:r>
                <a:rPr kumimoji="0" lang="es-MX" altLang="en-US" sz="1300" b="0" i="0" u="none" strike="noStrike" kern="1200" cap="none" spc="131" normalizeH="0" baseline="0" noProof="0" dirty="0">
                  <a:ln>
                    <a:noFill/>
                  </a:ln>
                  <a:solidFill>
                    <a:prstClr val="black">
                      <a:alpha val="70000"/>
                    </a:prstClr>
                  </a:solidFill>
                  <a:effectLst/>
                  <a:uLnTx/>
                  <a:uFillTx/>
                  <a:latin typeface="Arya"/>
                  <a:ea typeface="Arya"/>
                  <a:cs typeface="Arial"/>
                </a:rPr>
                <a:t>Cumplimiento del programa de verificación</a:t>
              </a:r>
              <a:endParaRPr kumimoji="0" lang="es" altLang="en-US" sz="1300" b="0" i="0" u="none" strike="noStrike" kern="1200" cap="none" spc="131" normalizeH="0" baseline="0" noProof="0" dirty="0">
                <a:ln>
                  <a:noFill/>
                </a:ln>
                <a:solidFill>
                  <a:prstClr val="black">
                    <a:alpha val="70000"/>
                  </a:prstClr>
                </a:solidFill>
                <a:effectLst/>
                <a:uLnTx/>
                <a:uFillTx/>
                <a:latin typeface="Arya"/>
                <a:ea typeface="Arya"/>
                <a:cs typeface="Arial"/>
              </a:endParaRPr>
            </a:p>
          </p:txBody>
        </p:sp>
      </p:grpSp>
      <p:grpSp>
        <p:nvGrpSpPr>
          <p:cNvPr id="55" name="Grupo 54">
            <a:extLst>
              <a:ext uri="{FF2B5EF4-FFF2-40B4-BE49-F238E27FC236}">
                <a16:creationId xmlns:a16="http://schemas.microsoft.com/office/drawing/2014/main" id="{CF839D17-A42A-C335-6B1B-13FEA4DE591C}"/>
              </a:ext>
            </a:extLst>
          </p:cNvPr>
          <p:cNvGrpSpPr/>
          <p:nvPr/>
        </p:nvGrpSpPr>
        <p:grpSpPr>
          <a:xfrm>
            <a:off x="8316800" y="1898552"/>
            <a:ext cx="2880000" cy="4144089"/>
            <a:chOff x="1299395" y="1987744"/>
            <a:chExt cx="3118887" cy="4144089"/>
          </a:xfrm>
        </p:grpSpPr>
        <p:sp>
          <p:nvSpPr>
            <p:cNvPr id="56" name="矩形: 圆角 20">
              <a:extLst>
                <a:ext uri="{FF2B5EF4-FFF2-40B4-BE49-F238E27FC236}">
                  <a16:creationId xmlns:a16="http://schemas.microsoft.com/office/drawing/2014/main" id="{AB475068-23F0-4857-4925-B8DF75698351}"/>
                </a:ext>
              </a:extLst>
            </p:cNvPr>
            <p:cNvSpPr/>
            <p:nvPr/>
          </p:nvSpPr>
          <p:spPr>
            <a:xfrm>
              <a:off x="1754241" y="2959032"/>
              <a:ext cx="2209195" cy="3172801"/>
            </a:xfrm>
            <a:prstGeom prst="roundRect">
              <a:avLst>
                <a:gd name="adj" fmla="val 424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57" name="矩形: 圆角 21">
              <a:extLst>
                <a:ext uri="{FF2B5EF4-FFF2-40B4-BE49-F238E27FC236}">
                  <a16:creationId xmlns:a16="http://schemas.microsoft.com/office/drawing/2014/main" id="{B3267809-B2C1-E344-1807-AD880C70FD70}"/>
                </a:ext>
              </a:extLst>
            </p:cNvPr>
            <p:cNvSpPr/>
            <p:nvPr/>
          </p:nvSpPr>
          <p:spPr>
            <a:xfrm>
              <a:off x="1948015" y="2860402"/>
              <a:ext cx="1821647" cy="27720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graphicFrame>
          <p:nvGraphicFramePr>
            <p:cNvPr id="58" name="图表 9">
              <a:extLst>
                <a:ext uri="{FF2B5EF4-FFF2-40B4-BE49-F238E27FC236}">
                  <a16:creationId xmlns:a16="http://schemas.microsoft.com/office/drawing/2014/main" id="{7A9EA811-8E94-F7F0-47BD-2D205E0CB480}"/>
                </a:ext>
              </a:extLst>
            </p:cNvPr>
            <p:cNvGraphicFramePr/>
            <p:nvPr/>
          </p:nvGraphicFramePr>
          <p:xfrm>
            <a:off x="1299395" y="1987744"/>
            <a:ext cx="3118887" cy="2079259"/>
          </p:xfrm>
          <a:graphic>
            <a:graphicData uri="http://schemas.openxmlformats.org/drawingml/2006/chart">
              <c:chart xmlns:c="http://schemas.openxmlformats.org/drawingml/2006/chart" xmlns:r="http://schemas.openxmlformats.org/officeDocument/2006/relationships" r:id="rId6"/>
            </a:graphicData>
          </a:graphic>
        </p:graphicFrame>
        <p:sp>
          <p:nvSpPr>
            <p:cNvPr id="59" name="椭圆 12">
              <a:extLst>
                <a:ext uri="{FF2B5EF4-FFF2-40B4-BE49-F238E27FC236}">
                  <a16:creationId xmlns:a16="http://schemas.microsoft.com/office/drawing/2014/main" id="{6DFE00F9-BD8B-DAE5-4684-F4EEE7EA6ED8}"/>
                </a:ext>
              </a:extLst>
            </p:cNvPr>
            <p:cNvSpPr/>
            <p:nvPr/>
          </p:nvSpPr>
          <p:spPr>
            <a:xfrm>
              <a:off x="2443028" y="2611565"/>
              <a:ext cx="831621" cy="831621"/>
            </a:xfrm>
            <a:prstGeom prst="ellipse">
              <a:avLst/>
            </a:prstGeom>
            <a:gradFill flip="none" rotWithShape="1">
              <a:gsLst>
                <a:gs pos="0">
                  <a:srgbClr val="308446"/>
                </a:gs>
                <a:gs pos="100000">
                  <a:srgbClr val="469B5D"/>
                </a:gs>
              </a:gsLst>
              <a:lin ang="135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Arial"/>
              </a:endParaRPr>
            </a:p>
          </p:txBody>
        </p:sp>
        <p:sp>
          <p:nvSpPr>
            <p:cNvPr id="60" name="文本框 13">
              <a:extLst>
                <a:ext uri="{FF2B5EF4-FFF2-40B4-BE49-F238E27FC236}">
                  <a16:creationId xmlns:a16="http://schemas.microsoft.com/office/drawing/2014/main" id="{9D5A7EE7-4E37-D230-52CE-57D4BDD5B8F1}"/>
                </a:ext>
              </a:extLst>
            </p:cNvPr>
            <p:cNvSpPr txBox="1"/>
            <p:nvPr/>
          </p:nvSpPr>
          <p:spPr>
            <a:xfrm>
              <a:off x="2402284" y="2813213"/>
              <a:ext cx="913107" cy="369332"/>
            </a:xfrm>
            <a:prstGeom prst="rect">
              <a:avLst/>
            </a:prstGeom>
            <a:noFill/>
          </p:spPr>
          <p:txBody>
            <a:bodyPr wrap="square" rtlCol="0">
              <a:normAutofit/>
            </a:bodyPr>
            <a:lstStyle>
              <a:defPPr>
                <a:defRPr lang="zh-CN"/>
              </a:defPPr>
              <a:lvl1pPr algn="ctr">
                <a:defRPr>
                  <a:solidFill>
                    <a:schemeClr val="bg1"/>
                  </a:solidFill>
                  <a:latin typeface="思源黑体 CN Bold" panose="020B0800000000000000" pitchFamily="34" charset="-122"/>
                  <a:ea typeface="思源黑体 CN Bold"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 altLang="zh-CN" b="1" dirty="0">
                  <a:solidFill>
                    <a:prstClr val="white"/>
                  </a:solidFill>
                  <a:latin typeface="Arya"/>
                  <a:ea typeface="Arya"/>
                  <a:cs typeface="Arial"/>
                </a:rPr>
                <a:t>100</a:t>
              </a:r>
              <a:r>
                <a:rPr kumimoji="0" lang="es" altLang="zh-CN" sz="1800" b="1" i="0" u="none" strike="noStrike" kern="1200" cap="none" spc="0" normalizeH="0" baseline="0" noProof="0" dirty="0">
                  <a:ln>
                    <a:noFill/>
                  </a:ln>
                  <a:solidFill>
                    <a:prstClr val="white"/>
                  </a:solidFill>
                  <a:effectLst/>
                  <a:uLnTx/>
                  <a:uFillTx/>
                  <a:latin typeface="Arya"/>
                  <a:ea typeface="Arya"/>
                  <a:cs typeface="Arial"/>
                </a:rPr>
                <a:t>%</a:t>
              </a:r>
              <a:endParaRPr kumimoji="0" lang="zh-CN" altLang="en-US" sz="1800" b="1" i="0" u="none" strike="noStrike" kern="1200" cap="none" spc="0" normalizeH="0" baseline="0" noProof="0" dirty="0">
                <a:ln>
                  <a:noFill/>
                </a:ln>
                <a:solidFill>
                  <a:prstClr val="white"/>
                </a:solidFill>
                <a:effectLst/>
                <a:uLnTx/>
                <a:uFillTx/>
                <a:latin typeface="Source Han Sans CN Bold" panose="020B0500000000000000" pitchFamily="34" charset="-128"/>
                <a:ea typeface="Source Han Sans CN Bold" panose="020B0500000000000000" pitchFamily="34" charset="-128"/>
                <a:cs typeface="Arial"/>
              </a:endParaRPr>
            </a:p>
          </p:txBody>
        </p:sp>
        <p:sp>
          <p:nvSpPr>
            <p:cNvPr id="61" name="文本框 21">
              <a:extLst>
                <a:ext uri="{FF2B5EF4-FFF2-40B4-BE49-F238E27FC236}">
                  <a16:creationId xmlns:a16="http://schemas.microsoft.com/office/drawing/2014/main" id="{F8467B48-2BA5-A7AD-FC9C-372DE5CC5385}"/>
                </a:ext>
              </a:extLst>
            </p:cNvPr>
            <p:cNvSpPr txBox="1"/>
            <p:nvPr/>
          </p:nvSpPr>
          <p:spPr>
            <a:xfrm>
              <a:off x="2149447" y="5275037"/>
              <a:ext cx="1415977" cy="62379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META</a:t>
              </a:r>
              <a:b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br>
              <a:r>
                <a:rPr kumimoji="0" lang="es" altLang="en-US" sz="1500" b="1" i="0" u="none" strike="noStrike" kern="1200" cap="none" spc="131" normalizeH="0" baseline="0" noProof="0" dirty="0">
                  <a:ln>
                    <a:noFill/>
                  </a:ln>
                  <a:solidFill>
                    <a:prstClr val="black">
                      <a:lumMod val="75000"/>
                      <a:lumOff val="25000"/>
                    </a:prstClr>
                  </a:solidFill>
                  <a:effectLst/>
                  <a:uLnTx/>
                  <a:uFillTx/>
                  <a:latin typeface="Arya"/>
                  <a:ea typeface="Arya"/>
                  <a:cs typeface="Arial"/>
                </a:rPr>
                <a:t>100%</a:t>
              </a:r>
            </a:p>
          </p:txBody>
        </p:sp>
        <p:sp>
          <p:nvSpPr>
            <p:cNvPr id="62" name="文本框 22">
              <a:extLst>
                <a:ext uri="{FF2B5EF4-FFF2-40B4-BE49-F238E27FC236}">
                  <a16:creationId xmlns:a16="http://schemas.microsoft.com/office/drawing/2014/main" id="{C3027AE5-70CB-980B-AD68-D1754AF57ECE}"/>
                </a:ext>
              </a:extLst>
            </p:cNvPr>
            <p:cNvSpPr txBox="1"/>
            <p:nvPr/>
          </p:nvSpPr>
          <p:spPr>
            <a:xfrm>
              <a:off x="1898048" y="4067003"/>
              <a:ext cx="1929427" cy="860538"/>
            </a:xfrm>
            <a:prstGeom prst="rect">
              <a:avLst/>
            </a:prstGeom>
            <a:noFill/>
          </p:spPr>
          <p:txBody>
            <a:bodyPr wrap="square">
              <a:noAutofit/>
            </a:bodyPr>
            <a:lstStyle/>
            <a:p>
              <a:pPr marL="0" marR="0" lvl="0" indent="0" algn="ctr" defTabSz="914400" rtl="0" eaLnBrk="1" fontAlgn="auto" latinLnBrk="0" hangingPunct="1">
                <a:lnSpc>
                  <a:spcPct val="104000"/>
                </a:lnSpc>
                <a:spcBef>
                  <a:spcPts val="0"/>
                </a:spcBef>
                <a:spcAft>
                  <a:spcPts val="0"/>
                </a:spcAft>
                <a:buClrTx/>
                <a:buSzTx/>
                <a:buFontTx/>
                <a:buNone/>
                <a:tabLst/>
                <a:defRPr/>
              </a:pPr>
              <a:r>
                <a:rPr kumimoji="0" lang="es-MX" altLang="en-US" sz="1300" b="0" i="0" u="none" strike="noStrike" kern="1200" cap="none" spc="131" normalizeH="0" baseline="0" noProof="0" dirty="0">
                  <a:ln>
                    <a:noFill/>
                  </a:ln>
                  <a:solidFill>
                    <a:prstClr val="black">
                      <a:alpha val="70000"/>
                    </a:prstClr>
                  </a:solidFill>
                  <a:effectLst/>
                  <a:uLnTx/>
                  <a:uFillTx/>
                  <a:latin typeface="Arya"/>
                  <a:ea typeface="Arya"/>
                  <a:cs typeface="Arial"/>
                </a:rPr>
                <a:t>Atención de quejas</a:t>
              </a:r>
              <a:endParaRPr kumimoji="0" lang="es" altLang="en-US" sz="1300" b="0" i="0" u="none" strike="noStrike" kern="1200" cap="none" spc="131" normalizeH="0" baseline="0" noProof="0" dirty="0">
                <a:ln>
                  <a:noFill/>
                </a:ln>
                <a:solidFill>
                  <a:prstClr val="black">
                    <a:alpha val="70000"/>
                  </a:prstClr>
                </a:solidFill>
                <a:effectLst/>
                <a:uLnTx/>
                <a:uFillTx/>
                <a:latin typeface="Arya"/>
                <a:ea typeface="Arya"/>
                <a:cs typeface="Arial"/>
              </a:endParaRPr>
            </a:p>
          </p:txBody>
        </p:sp>
      </p:grpSp>
      <p:sp>
        <p:nvSpPr>
          <p:cNvPr id="64" name="CuadroTexto 63">
            <a:extLst>
              <a:ext uri="{FF2B5EF4-FFF2-40B4-BE49-F238E27FC236}">
                <a16:creationId xmlns:a16="http://schemas.microsoft.com/office/drawing/2014/main" id="{1704EFE0-2034-DEF6-C0FE-E26AAA733121}"/>
              </a:ext>
            </a:extLst>
          </p:cNvPr>
          <p:cNvSpPr txBox="1"/>
          <p:nvPr/>
        </p:nvSpPr>
        <p:spPr>
          <a:xfrm>
            <a:off x="2284949" y="404115"/>
            <a:ext cx="7276698"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1" i="0" u="none" strike="noStrike" kern="1200" cap="none" spc="0" normalizeH="0" baseline="0" noProof="0" dirty="0">
                <a:ln>
                  <a:noFill/>
                </a:ln>
                <a:solidFill>
                  <a:prstClr val="black"/>
                </a:solidFill>
                <a:effectLst/>
                <a:uLnTx/>
                <a:uFillTx/>
                <a:latin typeface="Arial"/>
                <a:cs typeface="Arial"/>
              </a:rPr>
              <a:t>OBJETIVO</a:t>
            </a:r>
          </a:p>
        </p:txBody>
      </p:sp>
      <p:sp>
        <p:nvSpPr>
          <p:cNvPr id="65" name="Rectángulo 64">
            <a:extLst>
              <a:ext uri="{FF2B5EF4-FFF2-40B4-BE49-F238E27FC236}">
                <a16:creationId xmlns:a16="http://schemas.microsoft.com/office/drawing/2014/main" id="{7F510F56-9A9B-703B-6DD0-349B3FA4B494}"/>
              </a:ext>
            </a:extLst>
          </p:cNvPr>
          <p:cNvSpPr/>
          <p:nvPr/>
        </p:nvSpPr>
        <p:spPr>
          <a:xfrm rot="16200000">
            <a:off x="6291972" y="-2320829"/>
            <a:ext cx="121882" cy="8172000"/>
          </a:xfrm>
          <a:prstGeom prst="rect">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66" name="CuadroTexto 65">
            <a:extLst>
              <a:ext uri="{FF2B5EF4-FFF2-40B4-BE49-F238E27FC236}">
                <a16:creationId xmlns:a16="http://schemas.microsoft.com/office/drawing/2014/main" id="{26DBF474-7563-407C-C53C-FFC26D90296B}"/>
              </a:ext>
            </a:extLst>
          </p:cNvPr>
          <p:cNvSpPr txBox="1"/>
          <p:nvPr/>
        </p:nvSpPr>
        <p:spPr>
          <a:xfrm>
            <a:off x="2275805" y="823157"/>
            <a:ext cx="8045617" cy="1200329"/>
          </a:xfrm>
          <a:custGeom>
            <a:avLst/>
            <a:gdLst>
              <a:gd name="connsiteX0" fmla="*/ 0 w 8036473"/>
              <a:gd name="connsiteY0" fmla="*/ 0 h 2585323"/>
              <a:gd name="connsiteX1" fmla="*/ 8036473 w 8036473"/>
              <a:gd name="connsiteY1" fmla="*/ 0 h 2585323"/>
              <a:gd name="connsiteX2" fmla="*/ 8036473 w 8036473"/>
              <a:gd name="connsiteY2" fmla="*/ 2585323 h 2585323"/>
              <a:gd name="connsiteX3" fmla="*/ 0 w 8036473"/>
              <a:gd name="connsiteY3" fmla="*/ 2585323 h 2585323"/>
              <a:gd name="connsiteX4" fmla="*/ 0 w 8036473"/>
              <a:gd name="connsiteY4" fmla="*/ 0 h 2585323"/>
              <a:gd name="connsiteX0" fmla="*/ 0 w 8036473"/>
              <a:gd name="connsiteY0" fmla="*/ 0 h 2585323"/>
              <a:gd name="connsiteX1" fmla="*/ 8036473 w 8036473"/>
              <a:gd name="connsiteY1" fmla="*/ 0 h 2585323"/>
              <a:gd name="connsiteX2" fmla="*/ 7945033 w 8036473"/>
              <a:gd name="connsiteY2" fmla="*/ 994267 h 2585323"/>
              <a:gd name="connsiteX3" fmla="*/ 0 w 8036473"/>
              <a:gd name="connsiteY3" fmla="*/ 2585323 h 2585323"/>
              <a:gd name="connsiteX4" fmla="*/ 0 w 8036473"/>
              <a:gd name="connsiteY4" fmla="*/ 0 h 2585323"/>
              <a:gd name="connsiteX0" fmla="*/ 9144 w 8045617"/>
              <a:gd name="connsiteY0" fmla="*/ 0 h 994267"/>
              <a:gd name="connsiteX1" fmla="*/ 8045617 w 8045617"/>
              <a:gd name="connsiteY1" fmla="*/ 0 h 994267"/>
              <a:gd name="connsiteX2" fmla="*/ 7954177 w 8045617"/>
              <a:gd name="connsiteY2" fmla="*/ 994267 h 994267"/>
              <a:gd name="connsiteX3" fmla="*/ 0 w 8045617"/>
              <a:gd name="connsiteY3" fmla="*/ 994267 h 994267"/>
              <a:gd name="connsiteX4" fmla="*/ 9144 w 8045617"/>
              <a:gd name="connsiteY4" fmla="*/ 0 h 99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5617" h="994267">
                <a:moveTo>
                  <a:pt x="9144" y="0"/>
                </a:moveTo>
                <a:lnTo>
                  <a:pt x="8045617" y="0"/>
                </a:lnTo>
                <a:lnTo>
                  <a:pt x="7954177" y="994267"/>
                </a:lnTo>
                <a:lnTo>
                  <a:pt x="0" y="994267"/>
                </a:lnTo>
                <a:lnTo>
                  <a:pt x="9144" y="0"/>
                </a:lnTo>
                <a:close/>
              </a:path>
            </a:pathLst>
          </a:cu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srgbClr val="000000"/>
                </a:solidFill>
                <a:effectLst/>
                <a:uLnTx/>
                <a:uFillTx/>
                <a:latin typeface="Calibri" panose="020F0502020204030204" pitchFamily="34" charset="0"/>
                <a:cs typeface="Arial"/>
              </a:rPr>
              <a:t>Asegurar la conformidad de las mediciones en un </a:t>
            </a:r>
            <a:r>
              <a:rPr kumimoji="0" lang="es-MX" sz="1800" b="1" i="0" u="none" strike="noStrike" kern="1200" cap="none" spc="0" normalizeH="0" baseline="0" noProof="0" dirty="0">
                <a:ln>
                  <a:noFill/>
                </a:ln>
                <a:solidFill>
                  <a:srgbClr val="000000"/>
                </a:solidFill>
                <a:effectLst/>
                <a:uLnTx/>
                <a:uFillTx/>
                <a:latin typeface="Calibri" panose="020F0502020204030204" pitchFamily="34" charset="0"/>
                <a:cs typeface="Arial"/>
              </a:rPr>
              <a:t>95% </a:t>
            </a:r>
            <a:r>
              <a:rPr kumimoji="0" lang="es-MX" sz="1800" b="0" i="0" u="none" strike="noStrike" kern="1200" cap="none" spc="0" normalizeH="0" baseline="0" noProof="0" dirty="0">
                <a:ln>
                  <a:noFill/>
                </a:ln>
                <a:solidFill>
                  <a:srgbClr val="000000"/>
                </a:solidFill>
                <a:effectLst/>
                <a:uLnTx/>
                <a:uFillTx/>
                <a:latin typeface="Calibri" panose="020F0502020204030204" pitchFamily="34" charset="0"/>
                <a:cs typeface="Arial"/>
              </a:rPr>
              <a:t>en el presente año, conjuntamente con el control del producto no conforme y la atención de las quejas de los clientes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 altLang="en-US" sz="1800" b="0" i="0" u="none" strike="noStrike" kern="1200" cap="none" spc="131" normalizeH="0" baseline="0" noProof="0" dirty="0">
                <a:ln>
                  <a:noFill/>
                </a:ln>
                <a:solidFill>
                  <a:prstClr val="black">
                    <a:alpha val="70000"/>
                  </a:prstClr>
                </a:solidFill>
                <a:effectLst/>
                <a:uLnTx/>
                <a:uFillTx/>
                <a:latin typeface="Arya"/>
                <a:ea typeface="Arya"/>
                <a:cs typeface="Arial"/>
              </a:rPr>
              <a:t> </a:t>
            </a:r>
          </a:p>
        </p:txBody>
      </p:sp>
      <p:sp>
        <p:nvSpPr>
          <p:cNvPr id="67" name="CuadroTexto 66">
            <a:extLst>
              <a:ext uri="{FF2B5EF4-FFF2-40B4-BE49-F238E27FC236}">
                <a16:creationId xmlns:a16="http://schemas.microsoft.com/office/drawing/2014/main" id="{F43A10AC-468E-EEF4-622C-FA172B44F6E4}"/>
              </a:ext>
            </a:extLst>
          </p:cNvPr>
          <p:cNvSpPr txBox="1"/>
          <p:nvPr/>
        </p:nvSpPr>
        <p:spPr>
          <a:xfrm rot="16200000">
            <a:off x="-659063" y="3715975"/>
            <a:ext cx="4284000"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1" i="0" u="none" strike="noStrike" kern="1200" cap="none" spc="0" normalizeH="0" baseline="0" noProof="0" dirty="0">
                <a:ln>
                  <a:noFill/>
                </a:ln>
                <a:solidFill>
                  <a:prstClr val="black"/>
                </a:solidFill>
                <a:effectLst/>
                <a:uLnTx/>
                <a:uFillTx/>
                <a:latin typeface="Arial"/>
                <a:cs typeface="Arial"/>
              </a:rPr>
              <a:t>INDICADORES </a:t>
            </a:r>
            <a:r>
              <a:rPr lang="es-MX" b="1" dirty="0">
                <a:solidFill>
                  <a:prstClr val="black"/>
                </a:solidFill>
                <a:latin typeface="Arial"/>
                <a:cs typeface="Arial"/>
              </a:rPr>
              <a:t>MAYO</a:t>
            </a:r>
            <a:r>
              <a:rPr kumimoji="0" lang="es-MX" sz="1800" b="1" i="0" u="none" strike="noStrike" kern="1200" cap="none" spc="0" normalizeH="0" baseline="0" noProof="0" dirty="0">
                <a:ln>
                  <a:noFill/>
                </a:ln>
                <a:solidFill>
                  <a:prstClr val="white">
                    <a:lumMod val="85000"/>
                  </a:prstClr>
                </a:solidFill>
                <a:effectLst/>
                <a:uLnTx/>
                <a:uFillTx/>
                <a:latin typeface="Arial"/>
                <a:cs typeface="Arial"/>
              </a:rPr>
              <a:t> </a:t>
            </a:r>
          </a:p>
        </p:txBody>
      </p:sp>
    </p:spTree>
    <p:extLst>
      <p:ext uri="{BB962C8B-B14F-4D97-AF65-F5344CB8AC3E}">
        <p14:creationId xmlns:p14="http://schemas.microsoft.com/office/powerpoint/2010/main" val="250574414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0D6CE-6521-6414-4191-DD5E3A37F3AF}"/>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A7522D74-8C6C-05A3-6363-B0998D946397}"/>
              </a:ext>
            </a:extLst>
          </p:cNvPr>
          <p:cNvPicPr>
            <a:picLocks noChangeAspect="1"/>
          </p:cNvPicPr>
          <p:nvPr/>
        </p:nvPicPr>
        <p:blipFill>
          <a:blip r:embed="rId3">
            <a:clrChange>
              <a:clrFrom>
                <a:srgbClr val="E1E1E1"/>
              </a:clrFrom>
              <a:clrTo>
                <a:srgbClr val="E1E1E1">
                  <a:alpha val="0"/>
                </a:srgbClr>
              </a:clrTo>
            </a:clrChange>
          </a:blip>
          <a:stretch>
            <a:fillRect/>
          </a:stretch>
        </p:blipFill>
        <p:spPr>
          <a:xfrm>
            <a:off x="9856269" y="2354301"/>
            <a:ext cx="2149397" cy="2149397"/>
          </a:xfrm>
          <a:prstGeom prst="rect">
            <a:avLst/>
          </a:prstGeom>
        </p:spPr>
      </p:pic>
      <p:sp>
        <p:nvSpPr>
          <p:cNvPr id="9" name="CuadroTexto 8">
            <a:extLst>
              <a:ext uri="{FF2B5EF4-FFF2-40B4-BE49-F238E27FC236}">
                <a16:creationId xmlns:a16="http://schemas.microsoft.com/office/drawing/2014/main" id="{113CA0C6-E90F-029A-38D3-F5D857E8F748}"/>
              </a:ext>
            </a:extLst>
          </p:cNvPr>
          <p:cNvSpPr txBox="1"/>
          <p:nvPr/>
        </p:nvSpPr>
        <p:spPr>
          <a:xfrm>
            <a:off x="7885631" y="6270410"/>
            <a:ext cx="3577883"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REPORTE DE NO CONFORMIDAD</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44E975F8-DECB-13A4-28B0-7DCE58234C0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B0052C4D-0302-85B9-2B32-CAD48C59A983}"/>
              </a:ext>
            </a:extLst>
          </p:cNvPr>
          <p:cNvSpPr txBox="1"/>
          <p:nvPr/>
        </p:nvSpPr>
        <p:spPr>
          <a:xfrm>
            <a:off x="2024502" y="155714"/>
            <a:ext cx="44378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0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CODIGO</a:t>
            </a:r>
            <a:r>
              <a:rPr lang="es-MX" sz="2000" b="1" u="sng" dirty="0">
                <a:solidFill>
                  <a:srgbClr val="4472C4">
                    <a:lumMod val="75000"/>
                  </a:srgbClr>
                </a:solidFill>
                <a:latin typeface="Aharoni" panose="02010803020104030203" pitchFamily="2" charset="-79"/>
                <a:cs typeface="Aharoni" panose="02010803020104030203" pitchFamily="2" charset="-79"/>
              </a:rPr>
              <a:t> CON DEFECTO D-014</a:t>
            </a:r>
            <a:endParaRPr kumimoji="0" lang="es-MX" sz="20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endParaRPr>
          </a:p>
        </p:txBody>
      </p:sp>
      <p:sp>
        <p:nvSpPr>
          <p:cNvPr id="15" name="CuadroTexto 14">
            <a:extLst>
              <a:ext uri="{FF2B5EF4-FFF2-40B4-BE49-F238E27FC236}">
                <a16:creationId xmlns:a16="http://schemas.microsoft.com/office/drawing/2014/main" id="{4595655E-0A2F-86B6-BF9E-106614B883A7}"/>
              </a:ext>
            </a:extLst>
          </p:cNvPr>
          <p:cNvSpPr txBox="1"/>
          <p:nvPr/>
        </p:nvSpPr>
        <p:spPr>
          <a:xfrm>
            <a:off x="2029430" y="3299402"/>
            <a:ext cx="44378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0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PRODUCTO</a:t>
            </a:r>
            <a:r>
              <a:rPr lang="es-MX" sz="2000" b="1" u="sng" dirty="0">
                <a:solidFill>
                  <a:srgbClr val="4472C4">
                    <a:lumMod val="75000"/>
                  </a:srgbClr>
                </a:solidFill>
                <a:latin typeface="Aharoni" panose="02010803020104030203" pitchFamily="2" charset="-79"/>
                <a:cs typeface="Aharoni" panose="02010803020104030203" pitchFamily="2" charset="-79"/>
              </a:rPr>
              <a:t> CON DEFECTO D-014</a:t>
            </a:r>
            <a:endParaRPr kumimoji="0" lang="es-MX" sz="20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endParaRPr>
          </a:p>
        </p:txBody>
      </p:sp>
      <p:graphicFrame>
        <p:nvGraphicFramePr>
          <p:cNvPr id="4" name="Gráfico 3">
            <a:extLst>
              <a:ext uri="{FF2B5EF4-FFF2-40B4-BE49-F238E27FC236}">
                <a16:creationId xmlns:a16="http://schemas.microsoft.com/office/drawing/2014/main" id="{BD46171C-F426-08D3-468A-6F0E6EC0BA15}"/>
              </a:ext>
            </a:extLst>
          </p:cNvPr>
          <p:cNvGraphicFramePr>
            <a:graphicFrameLocks/>
          </p:cNvGraphicFramePr>
          <p:nvPr/>
        </p:nvGraphicFramePr>
        <p:xfrm>
          <a:off x="1297046" y="613008"/>
          <a:ext cx="5875200" cy="2581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Tabla 5">
            <a:extLst>
              <a:ext uri="{FF2B5EF4-FFF2-40B4-BE49-F238E27FC236}">
                <a16:creationId xmlns:a16="http://schemas.microsoft.com/office/drawing/2014/main" id="{5394BB3B-A72E-B2B3-65AE-1EE8297C50E8}"/>
              </a:ext>
            </a:extLst>
          </p:cNvPr>
          <p:cNvGraphicFramePr>
            <a:graphicFrameLocks noGrp="1"/>
          </p:cNvGraphicFramePr>
          <p:nvPr/>
        </p:nvGraphicFramePr>
        <p:xfrm>
          <a:off x="7885631" y="1227258"/>
          <a:ext cx="1970638" cy="1714500"/>
        </p:xfrm>
        <a:graphic>
          <a:graphicData uri="http://schemas.openxmlformats.org/drawingml/2006/table">
            <a:tbl>
              <a:tblPr/>
              <a:tblGrid>
                <a:gridCol w="1320800">
                  <a:extLst>
                    <a:ext uri="{9D8B030D-6E8A-4147-A177-3AD203B41FA5}">
                      <a16:colId xmlns:a16="http://schemas.microsoft.com/office/drawing/2014/main" val="1671026756"/>
                    </a:ext>
                  </a:extLst>
                </a:gridCol>
                <a:gridCol w="649838">
                  <a:extLst>
                    <a:ext uri="{9D8B030D-6E8A-4147-A177-3AD203B41FA5}">
                      <a16:colId xmlns:a16="http://schemas.microsoft.com/office/drawing/2014/main" val="2887316487"/>
                    </a:ext>
                  </a:extLst>
                </a:gridCol>
              </a:tblGrid>
              <a:tr h="190500">
                <a:tc>
                  <a:txBody>
                    <a:bodyPr/>
                    <a:lstStyle/>
                    <a:p>
                      <a:pPr algn="l" fontAlgn="b"/>
                      <a:r>
                        <a:rPr lang="es-MX" sz="1100" b="1" i="0" u="none" strike="noStrike">
                          <a:solidFill>
                            <a:srgbClr val="000000"/>
                          </a:solidFill>
                          <a:effectLst/>
                          <a:latin typeface="Calibri" panose="020F0502020204030204" pitchFamily="34" charset="0"/>
                        </a:rPr>
                        <a:t>Codigo de Defecto</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tc>
                  <a:txBody>
                    <a:bodyPr/>
                    <a:lstStyle/>
                    <a:p>
                      <a:pPr algn="l" fontAlgn="b"/>
                      <a:r>
                        <a:rPr lang="es-MX" sz="1100" b="1" i="0" u="none" strike="noStrike" dirty="0">
                          <a:solidFill>
                            <a:srgbClr val="000000"/>
                          </a:solidFill>
                          <a:effectLst/>
                          <a:latin typeface="Calibri" panose="020F0502020204030204" pitchFamily="34" charset="0"/>
                        </a:rPr>
                        <a:t>Cantidad</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extLst>
                  <a:ext uri="{0D108BD9-81ED-4DB2-BD59-A6C34878D82A}">
                    <a16:rowId xmlns:a16="http://schemas.microsoft.com/office/drawing/2014/main" val="1164862881"/>
                  </a:ext>
                </a:extLst>
              </a:tr>
              <a:tr h="190500">
                <a:tc>
                  <a:txBody>
                    <a:bodyPr/>
                    <a:lstStyle/>
                    <a:p>
                      <a:pPr algn="l" fontAlgn="b"/>
                      <a:r>
                        <a:rPr lang="es-MX" sz="1100" b="0" i="0" u="none" strike="noStrike">
                          <a:solidFill>
                            <a:srgbClr val="000000"/>
                          </a:solidFill>
                          <a:effectLst/>
                          <a:latin typeface="Calibri" panose="020F0502020204030204" pitchFamily="34" charset="0"/>
                        </a:rPr>
                        <a:t>D-014</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noFill/>
                  </a:tcPr>
                </a:tc>
                <a:tc>
                  <a:txBody>
                    <a:bodyPr/>
                    <a:lstStyle/>
                    <a:p>
                      <a:pPr algn="r" fontAlgn="b"/>
                      <a:r>
                        <a:rPr lang="es-MX" sz="1100" b="0" i="0" u="none" strike="noStrike">
                          <a:solidFill>
                            <a:srgbClr val="000000"/>
                          </a:solidFill>
                          <a:effectLst/>
                          <a:latin typeface="Calibri" panose="020F0502020204030204" pitchFamily="34" charset="0"/>
                        </a:rPr>
                        <a:t>156</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noFill/>
                  </a:tcPr>
                </a:tc>
                <a:extLst>
                  <a:ext uri="{0D108BD9-81ED-4DB2-BD59-A6C34878D82A}">
                    <a16:rowId xmlns:a16="http://schemas.microsoft.com/office/drawing/2014/main" val="2109453624"/>
                  </a:ext>
                </a:extLst>
              </a:tr>
              <a:tr h="190500">
                <a:tc>
                  <a:txBody>
                    <a:bodyPr/>
                    <a:lstStyle/>
                    <a:p>
                      <a:pPr algn="l" fontAlgn="b"/>
                      <a:r>
                        <a:rPr lang="es-MX" sz="1100" b="0" i="0" u="none" strike="noStrike">
                          <a:solidFill>
                            <a:srgbClr val="000000"/>
                          </a:solidFill>
                          <a:effectLst/>
                          <a:latin typeface="Calibri" panose="020F0502020204030204" pitchFamily="34" charset="0"/>
                        </a:rPr>
                        <a:t>D-008</a:t>
                      </a:r>
                    </a:p>
                  </a:txBody>
                  <a:tcPr marL="9525" marR="9525" marT="9525" marB="0" anchor="b">
                    <a:lnL>
                      <a:noFill/>
                    </a:lnL>
                    <a:lnR>
                      <a:noFill/>
                    </a:lnR>
                    <a:lnT>
                      <a:noFill/>
                    </a:lnT>
                    <a:lnB>
                      <a:noFill/>
                    </a:lnB>
                    <a:noFill/>
                  </a:tcPr>
                </a:tc>
                <a:tc>
                  <a:txBody>
                    <a:bodyPr/>
                    <a:lstStyle/>
                    <a:p>
                      <a:pPr algn="r" fontAlgn="b"/>
                      <a:r>
                        <a:rPr lang="es-MX" sz="1100" b="0" i="0" u="none" strike="noStrike">
                          <a:solidFill>
                            <a:srgbClr val="000000"/>
                          </a:solidFill>
                          <a:effectLst/>
                          <a:latin typeface="Calibri" panose="020F0502020204030204" pitchFamily="34" charset="0"/>
                        </a:rPr>
                        <a:t>75</a:t>
                      </a:r>
                    </a:p>
                  </a:txBody>
                  <a:tcPr marL="9525" marR="9525" marT="9525" marB="0" anchor="b">
                    <a:lnL>
                      <a:noFill/>
                    </a:lnL>
                    <a:lnR>
                      <a:noFill/>
                    </a:lnR>
                    <a:lnT>
                      <a:noFill/>
                    </a:lnT>
                    <a:lnB>
                      <a:noFill/>
                    </a:lnB>
                    <a:noFill/>
                  </a:tcPr>
                </a:tc>
                <a:extLst>
                  <a:ext uri="{0D108BD9-81ED-4DB2-BD59-A6C34878D82A}">
                    <a16:rowId xmlns:a16="http://schemas.microsoft.com/office/drawing/2014/main" val="2970802888"/>
                  </a:ext>
                </a:extLst>
              </a:tr>
              <a:tr h="190500">
                <a:tc>
                  <a:txBody>
                    <a:bodyPr/>
                    <a:lstStyle/>
                    <a:p>
                      <a:pPr algn="l" fontAlgn="b"/>
                      <a:r>
                        <a:rPr lang="es-MX" sz="1100" b="0" i="0" u="none" strike="noStrike">
                          <a:solidFill>
                            <a:srgbClr val="000000"/>
                          </a:solidFill>
                          <a:effectLst/>
                          <a:latin typeface="Calibri" panose="020F0502020204030204" pitchFamily="34" charset="0"/>
                        </a:rPr>
                        <a:t>D-003</a:t>
                      </a:r>
                    </a:p>
                  </a:txBody>
                  <a:tcPr marL="9525" marR="9525" marT="9525" marB="0" anchor="b">
                    <a:lnL>
                      <a:noFill/>
                    </a:lnL>
                    <a:lnR>
                      <a:noFill/>
                    </a:lnR>
                    <a:lnT>
                      <a:noFill/>
                    </a:lnT>
                    <a:lnB>
                      <a:noFill/>
                    </a:lnB>
                    <a:noFill/>
                  </a:tcPr>
                </a:tc>
                <a:tc>
                  <a:txBody>
                    <a:bodyPr/>
                    <a:lstStyle/>
                    <a:p>
                      <a:pPr algn="r" fontAlgn="b"/>
                      <a:r>
                        <a:rPr lang="es-MX" sz="1100" b="0" i="0" u="none" strike="noStrike">
                          <a:solidFill>
                            <a:srgbClr val="000000"/>
                          </a:solidFill>
                          <a:effectLst/>
                          <a:latin typeface="Calibri" panose="020F0502020204030204" pitchFamily="34" charset="0"/>
                        </a:rPr>
                        <a:t>10</a:t>
                      </a:r>
                    </a:p>
                  </a:txBody>
                  <a:tcPr marL="9525" marR="9525" marT="9525" marB="0" anchor="b">
                    <a:lnL>
                      <a:noFill/>
                    </a:lnL>
                    <a:lnR>
                      <a:noFill/>
                    </a:lnR>
                    <a:lnT>
                      <a:noFill/>
                    </a:lnT>
                    <a:lnB>
                      <a:noFill/>
                    </a:lnB>
                    <a:noFill/>
                  </a:tcPr>
                </a:tc>
                <a:extLst>
                  <a:ext uri="{0D108BD9-81ED-4DB2-BD59-A6C34878D82A}">
                    <a16:rowId xmlns:a16="http://schemas.microsoft.com/office/drawing/2014/main" val="2286062847"/>
                  </a:ext>
                </a:extLst>
              </a:tr>
              <a:tr h="190500">
                <a:tc>
                  <a:txBody>
                    <a:bodyPr/>
                    <a:lstStyle/>
                    <a:p>
                      <a:pPr algn="l" fontAlgn="b"/>
                      <a:r>
                        <a:rPr lang="es-MX" sz="1100" b="0" i="0" u="none" strike="noStrike">
                          <a:solidFill>
                            <a:srgbClr val="000000"/>
                          </a:solidFill>
                          <a:effectLst/>
                          <a:latin typeface="Calibri" panose="020F0502020204030204" pitchFamily="34" charset="0"/>
                        </a:rPr>
                        <a:t>D-004</a:t>
                      </a:r>
                    </a:p>
                  </a:txBody>
                  <a:tcPr marL="9525" marR="9525" marT="9525" marB="0" anchor="b">
                    <a:lnL>
                      <a:noFill/>
                    </a:lnL>
                    <a:lnR>
                      <a:noFill/>
                    </a:lnR>
                    <a:lnT>
                      <a:noFill/>
                    </a:lnT>
                    <a:lnB>
                      <a:noFill/>
                    </a:lnB>
                    <a:noFill/>
                  </a:tcPr>
                </a:tc>
                <a:tc>
                  <a:txBody>
                    <a:bodyPr/>
                    <a:lstStyle/>
                    <a:p>
                      <a:pPr algn="r" fontAlgn="b"/>
                      <a:r>
                        <a:rPr lang="es-MX" sz="11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a:noFill/>
                    </a:lnB>
                    <a:noFill/>
                  </a:tcPr>
                </a:tc>
                <a:extLst>
                  <a:ext uri="{0D108BD9-81ED-4DB2-BD59-A6C34878D82A}">
                    <a16:rowId xmlns:a16="http://schemas.microsoft.com/office/drawing/2014/main" val="3324091539"/>
                  </a:ext>
                </a:extLst>
              </a:tr>
              <a:tr h="190500">
                <a:tc>
                  <a:txBody>
                    <a:bodyPr/>
                    <a:lstStyle/>
                    <a:p>
                      <a:pPr algn="l" fontAlgn="b"/>
                      <a:r>
                        <a:rPr lang="es-MX" sz="1100" b="0" i="0" u="none" strike="noStrike">
                          <a:solidFill>
                            <a:srgbClr val="000000"/>
                          </a:solidFill>
                          <a:effectLst/>
                          <a:latin typeface="Calibri" panose="020F0502020204030204" pitchFamily="34" charset="0"/>
                        </a:rPr>
                        <a:t>D-006</a:t>
                      </a:r>
                    </a:p>
                  </a:txBody>
                  <a:tcPr marL="9525" marR="9525" marT="9525" marB="0" anchor="b">
                    <a:lnL>
                      <a:noFill/>
                    </a:lnL>
                    <a:lnR>
                      <a:noFill/>
                    </a:lnR>
                    <a:lnT>
                      <a:noFill/>
                    </a:lnT>
                    <a:lnB>
                      <a:noFill/>
                    </a:lnB>
                    <a:noFill/>
                  </a:tcPr>
                </a:tc>
                <a:tc>
                  <a:txBody>
                    <a:bodyPr/>
                    <a:lstStyle/>
                    <a:p>
                      <a:pPr algn="r" fontAlgn="b"/>
                      <a:r>
                        <a:rPr lang="es-MX" sz="11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a:noFill/>
                    </a:lnB>
                    <a:noFill/>
                  </a:tcPr>
                </a:tc>
                <a:extLst>
                  <a:ext uri="{0D108BD9-81ED-4DB2-BD59-A6C34878D82A}">
                    <a16:rowId xmlns:a16="http://schemas.microsoft.com/office/drawing/2014/main" val="2940102644"/>
                  </a:ext>
                </a:extLst>
              </a:tr>
              <a:tr h="190500">
                <a:tc>
                  <a:txBody>
                    <a:bodyPr/>
                    <a:lstStyle/>
                    <a:p>
                      <a:pPr algn="l" fontAlgn="b"/>
                      <a:r>
                        <a:rPr lang="es-MX" sz="1100" b="0" i="0" u="none" strike="noStrike">
                          <a:solidFill>
                            <a:srgbClr val="000000"/>
                          </a:solidFill>
                          <a:effectLst/>
                          <a:latin typeface="Calibri" panose="020F0502020204030204" pitchFamily="34" charset="0"/>
                        </a:rPr>
                        <a:t>D-009</a:t>
                      </a:r>
                    </a:p>
                  </a:txBody>
                  <a:tcPr marL="9525" marR="9525" marT="9525" marB="0" anchor="b">
                    <a:lnL>
                      <a:noFill/>
                    </a:lnL>
                    <a:lnR>
                      <a:noFill/>
                    </a:lnR>
                    <a:lnT>
                      <a:noFill/>
                    </a:lnT>
                    <a:lnB>
                      <a:noFill/>
                    </a:lnB>
                    <a:noFill/>
                  </a:tcPr>
                </a:tc>
                <a:tc>
                  <a:txBody>
                    <a:bodyPr/>
                    <a:lstStyle/>
                    <a:p>
                      <a:pPr algn="r" fontAlgn="b"/>
                      <a:r>
                        <a:rPr lang="es-MX" sz="11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noFill/>
                  </a:tcPr>
                </a:tc>
                <a:extLst>
                  <a:ext uri="{0D108BD9-81ED-4DB2-BD59-A6C34878D82A}">
                    <a16:rowId xmlns:a16="http://schemas.microsoft.com/office/drawing/2014/main" val="2478365320"/>
                  </a:ext>
                </a:extLst>
              </a:tr>
              <a:tr h="190500">
                <a:tc>
                  <a:txBody>
                    <a:bodyPr/>
                    <a:lstStyle/>
                    <a:p>
                      <a:pPr algn="l" fontAlgn="b"/>
                      <a:r>
                        <a:rPr lang="es-MX" sz="1100" b="0" i="0" u="none" strike="noStrike">
                          <a:solidFill>
                            <a:srgbClr val="000000"/>
                          </a:solidFill>
                          <a:effectLst/>
                          <a:latin typeface="Calibri" panose="020F0502020204030204" pitchFamily="34" charset="0"/>
                        </a:rPr>
                        <a:t>D-005</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953560969"/>
                  </a:ext>
                </a:extLst>
              </a:tr>
              <a:tr h="190500">
                <a:tc>
                  <a:txBody>
                    <a:bodyPr/>
                    <a:lstStyle/>
                    <a:p>
                      <a:pPr algn="l" fontAlgn="b"/>
                      <a:r>
                        <a:rPr lang="es-MX" sz="1100" b="1" i="0" u="none" strike="noStrike">
                          <a:solidFill>
                            <a:srgbClr val="000000"/>
                          </a:solidFill>
                          <a:effectLst/>
                          <a:latin typeface="Calibri" panose="020F0502020204030204" pitchFamily="34" charset="0"/>
                        </a:rPr>
                        <a:t>Total general</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solidFill>
                      <a:srgbClr val="D9E1F2"/>
                    </a:solidFill>
                  </a:tcPr>
                </a:tc>
                <a:tc>
                  <a:txBody>
                    <a:bodyPr/>
                    <a:lstStyle/>
                    <a:p>
                      <a:pPr algn="r" fontAlgn="b"/>
                      <a:r>
                        <a:rPr lang="es-MX" sz="1100" b="1" i="0" u="none" strike="noStrike" dirty="0">
                          <a:solidFill>
                            <a:srgbClr val="000000"/>
                          </a:solidFill>
                          <a:effectLst/>
                          <a:latin typeface="Calibri" panose="020F0502020204030204" pitchFamily="34" charset="0"/>
                        </a:rPr>
                        <a:t>252</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solidFill>
                      <a:srgbClr val="D9E1F2"/>
                    </a:solidFill>
                  </a:tcPr>
                </a:tc>
                <a:extLst>
                  <a:ext uri="{0D108BD9-81ED-4DB2-BD59-A6C34878D82A}">
                    <a16:rowId xmlns:a16="http://schemas.microsoft.com/office/drawing/2014/main" val="627636319"/>
                  </a:ext>
                </a:extLst>
              </a:tr>
            </a:tbl>
          </a:graphicData>
        </a:graphic>
      </p:graphicFrame>
      <p:graphicFrame>
        <p:nvGraphicFramePr>
          <p:cNvPr id="11" name="Gráfico 10">
            <a:extLst>
              <a:ext uri="{FF2B5EF4-FFF2-40B4-BE49-F238E27FC236}">
                <a16:creationId xmlns:a16="http://schemas.microsoft.com/office/drawing/2014/main" id="{749B6C75-E4CA-7721-8B2D-2C504503150B}"/>
              </a:ext>
            </a:extLst>
          </p:cNvPr>
          <p:cNvGraphicFramePr>
            <a:graphicFrameLocks/>
          </p:cNvGraphicFramePr>
          <p:nvPr/>
        </p:nvGraphicFramePr>
        <p:xfrm>
          <a:off x="1948646" y="3787130"/>
          <a:ext cx="4572000" cy="2743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Tabla 16">
            <a:extLst>
              <a:ext uri="{FF2B5EF4-FFF2-40B4-BE49-F238E27FC236}">
                <a16:creationId xmlns:a16="http://schemas.microsoft.com/office/drawing/2014/main" id="{A38ACBE5-1897-2924-939D-2D89CEA4133F}"/>
              </a:ext>
            </a:extLst>
          </p:cNvPr>
          <p:cNvGraphicFramePr>
            <a:graphicFrameLocks noGrp="1"/>
          </p:cNvGraphicFramePr>
          <p:nvPr/>
        </p:nvGraphicFramePr>
        <p:xfrm>
          <a:off x="6784689" y="4198123"/>
          <a:ext cx="4596397" cy="952500"/>
        </p:xfrm>
        <a:graphic>
          <a:graphicData uri="http://schemas.openxmlformats.org/drawingml/2006/table">
            <a:tbl>
              <a:tblPr/>
              <a:tblGrid>
                <a:gridCol w="3912348">
                  <a:extLst>
                    <a:ext uri="{9D8B030D-6E8A-4147-A177-3AD203B41FA5}">
                      <a16:colId xmlns:a16="http://schemas.microsoft.com/office/drawing/2014/main" val="2954780236"/>
                    </a:ext>
                  </a:extLst>
                </a:gridCol>
                <a:gridCol w="684049">
                  <a:extLst>
                    <a:ext uri="{9D8B030D-6E8A-4147-A177-3AD203B41FA5}">
                      <a16:colId xmlns:a16="http://schemas.microsoft.com/office/drawing/2014/main" val="1324809412"/>
                    </a:ext>
                  </a:extLst>
                </a:gridCol>
              </a:tblGrid>
              <a:tr h="190500">
                <a:tc>
                  <a:txBody>
                    <a:bodyPr/>
                    <a:lstStyle/>
                    <a:p>
                      <a:pPr algn="l" fontAlgn="b"/>
                      <a:r>
                        <a:rPr lang="es-MX" sz="1100" b="1" i="0" u="none" strike="noStrike">
                          <a:solidFill>
                            <a:srgbClr val="000000"/>
                          </a:solidFill>
                          <a:effectLst/>
                          <a:latin typeface="Calibri" panose="020F0502020204030204" pitchFamily="34" charset="0"/>
                        </a:rPr>
                        <a:t>Etiquetas de fila</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tc>
                  <a:txBody>
                    <a:bodyPr/>
                    <a:lstStyle/>
                    <a:p>
                      <a:pPr algn="l" fontAlgn="b"/>
                      <a:r>
                        <a:rPr lang="es-MX" sz="1100" b="1" i="0" u="none" strike="noStrike" dirty="0">
                          <a:solidFill>
                            <a:srgbClr val="000000"/>
                          </a:solidFill>
                          <a:effectLst/>
                          <a:latin typeface="Calibri" panose="020F0502020204030204" pitchFamily="34" charset="0"/>
                        </a:rPr>
                        <a:t>Cantidad</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extLst>
                  <a:ext uri="{0D108BD9-81ED-4DB2-BD59-A6C34878D82A}">
                    <a16:rowId xmlns:a16="http://schemas.microsoft.com/office/drawing/2014/main" val="305066076"/>
                  </a:ext>
                </a:extLst>
              </a:tr>
              <a:tr h="190500">
                <a:tc>
                  <a:txBody>
                    <a:bodyPr/>
                    <a:lstStyle/>
                    <a:p>
                      <a:pPr algn="l" fontAlgn="b"/>
                      <a:r>
                        <a:rPr lang="en-US" sz="1100" b="0" i="0" u="none" strike="noStrike">
                          <a:solidFill>
                            <a:srgbClr val="000000"/>
                          </a:solidFill>
                          <a:effectLst/>
                          <a:latin typeface="Calibri" panose="020F0502020204030204" pitchFamily="34" charset="0"/>
                        </a:rPr>
                        <a:t>NIPLE SIN COSTURA NPT/NPT SCH-40/STD AC 1-1/4" X 10"</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noFill/>
                  </a:tcPr>
                </a:tc>
                <a:tc>
                  <a:txBody>
                    <a:bodyPr/>
                    <a:lstStyle/>
                    <a:p>
                      <a:pPr algn="r" fontAlgn="b"/>
                      <a:r>
                        <a:rPr lang="es-MX" sz="1100" b="0" i="0" u="none" strike="noStrike">
                          <a:solidFill>
                            <a:srgbClr val="000000"/>
                          </a:solidFill>
                          <a:effectLst/>
                          <a:latin typeface="Calibri" panose="020F0502020204030204" pitchFamily="34" charset="0"/>
                        </a:rPr>
                        <a:t>61</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noFill/>
                  </a:tcPr>
                </a:tc>
                <a:extLst>
                  <a:ext uri="{0D108BD9-81ED-4DB2-BD59-A6C34878D82A}">
                    <a16:rowId xmlns:a16="http://schemas.microsoft.com/office/drawing/2014/main" val="61689061"/>
                  </a:ext>
                </a:extLst>
              </a:tr>
              <a:tr h="190500">
                <a:tc>
                  <a:txBody>
                    <a:bodyPr/>
                    <a:lstStyle/>
                    <a:p>
                      <a:pPr algn="l" fontAlgn="b"/>
                      <a:r>
                        <a:rPr lang="en-US" sz="1100" b="0" i="0" u="none" strike="noStrike">
                          <a:solidFill>
                            <a:srgbClr val="000000"/>
                          </a:solidFill>
                          <a:effectLst/>
                          <a:latin typeface="Calibri" panose="020F0502020204030204" pitchFamily="34" charset="0"/>
                        </a:rPr>
                        <a:t>NIPLE SIN COSTURA NPT/NPT SCH-40/STD AC 2" X 5"</a:t>
                      </a:r>
                    </a:p>
                  </a:txBody>
                  <a:tcPr marL="9525" marR="9525" marT="9525" marB="0" anchor="b">
                    <a:lnL>
                      <a:noFill/>
                    </a:lnL>
                    <a:lnR>
                      <a:noFill/>
                    </a:lnR>
                    <a:lnT>
                      <a:noFill/>
                    </a:lnT>
                    <a:lnB>
                      <a:noFill/>
                    </a:lnB>
                    <a:noFill/>
                  </a:tcPr>
                </a:tc>
                <a:tc>
                  <a:txBody>
                    <a:bodyPr/>
                    <a:lstStyle/>
                    <a:p>
                      <a:pPr algn="r" fontAlgn="b"/>
                      <a:r>
                        <a:rPr lang="es-MX" sz="1100" b="0" i="0" u="none" strike="noStrike">
                          <a:solidFill>
                            <a:srgbClr val="000000"/>
                          </a:solidFill>
                          <a:effectLst/>
                          <a:latin typeface="Calibri" panose="020F0502020204030204" pitchFamily="34" charset="0"/>
                        </a:rPr>
                        <a:t>60</a:t>
                      </a:r>
                    </a:p>
                  </a:txBody>
                  <a:tcPr marL="9525" marR="9525" marT="9525" marB="0" anchor="b">
                    <a:lnL>
                      <a:noFill/>
                    </a:lnL>
                    <a:lnR>
                      <a:noFill/>
                    </a:lnR>
                    <a:lnT>
                      <a:noFill/>
                    </a:lnT>
                    <a:lnB>
                      <a:noFill/>
                    </a:lnB>
                    <a:noFill/>
                  </a:tcPr>
                </a:tc>
                <a:extLst>
                  <a:ext uri="{0D108BD9-81ED-4DB2-BD59-A6C34878D82A}">
                    <a16:rowId xmlns:a16="http://schemas.microsoft.com/office/drawing/2014/main" val="538224768"/>
                  </a:ext>
                </a:extLst>
              </a:tr>
              <a:tr h="190500">
                <a:tc>
                  <a:txBody>
                    <a:bodyPr/>
                    <a:lstStyle/>
                    <a:p>
                      <a:pPr algn="l" fontAlgn="b"/>
                      <a:r>
                        <a:rPr lang="es-MX" sz="1100" b="0" i="0" u="none" strike="noStrike">
                          <a:solidFill>
                            <a:srgbClr val="000000"/>
                          </a:solidFill>
                          <a:effectLst/>
                          <a:latin typeface="Calibri" panose="020F0502020204030204" pitchFamily="34" charset="0"/>
                        </a:rPr>
                        <a:t>NIPLE SIN COSTURA NPT/PL SCH-40/STD AC 2" X 2-7/8" DE LARGO</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35</a:t>
                      </a:r>
                    </a:p>
                  </a:txBody>
                  <a:tcPr marL="9525" marR="9525" marT="9525" marB="0" anchor="b">
                    <a:lnL>
                      <a:noFill/>
                    </a:lnL>
                    <a:lnR>
                      <a:noFill/>
                    </a:lnR>
                    <a:lnT>
                      <a:noFill/>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46432500"/>
                  </a:ext>
                </a:extLst>
              </a:tr>
              <a:tr h="190500">
                <a:tc>
                  <a:txBody>
                    <a:bodyPr/>
                    <a:lstStyle/>
                    <a:p>
                      <a:pPr algn="l" fontAlgn="b"/>
                      <a:r>
                        <a:rPr lang="es-MX" sz="1100" b="1" i="0" u="none" strike="noStrike">
                          <a:solidFill>
                            <a:srgbClr val="000000"/>
                          </a:solidFill>
                          <a:effectLst/>
                          <a:latin typeface="Calibri" panose="020F0502020204030204" pitchFamily="34" charset="0"/>
                        </a:rPr>
                        <a:t>Total general</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solidFill>
                      <a:srgbClr val="D9E1F2"/>
                    </a:solidFill>
                  </a:tcPr>
                </a:tc>
                <a:tc>
                  <a:txBody>
                    <a:bodyPr/>
                    <a:lstStyle/>
                    <a:p>
                      <a:pPr algn="r" fontAlgn="b"/>
                      <a:r>
                        <a:rPr lang="es-MX" sz="1100" b="1" i="0" u="none" strike="noStrike" dirty="0">
                          <a:solidFill>
                            <a:srgbClr val="000000"/>
                          </a:solidFill>
                          <a:effectLst/>
                          <a:latin typeface="Calibri" panose="020F0502020204030204" pitchFamily="34" charset="0"/>
                        </a:rPr>
                        <a:t>156</a:t>
                      </a:r>
                    </a:p>
                  </a:txBody>
                  <a:tcPr marL="9525" marR="9525" marT="9525" marB="0" anchor="b">
                    <a:lnL>
                      <a:noFill/>
                    </a:lnL>
                    <a:lnR>
                      <a:noFill/>
                    </a:lnR>
                    <a:lnT w="6350" cap="flat" cmpd="sng" algn="ctr">
                      <a:solidFill>
                        <a:srgbClr val="8EA9DB"/>
                      </a:solidFill>
                      <a:prstDash val="solid"/>
                      <a:round/>
                      <a:headEnd type="none" w="med" len="med"/>
                      <a:tailEnd type="none" w="med" len="med"/>
                    </a:lnT>
                    <a:lnB>
                      <a:noFill/>
                    </a:lnB>
                    <a:solidFill>
                      <a:srgbClr val="D9E1F2"/>
                    </a:solidFill>
                  </a:tcPr>
                </a:tc>
                <a:extLst>
                  <a:ext uri="{0D108BD9-81ED-4DB2-BD59-A6C34878D82A}">
                    <a16:rowId xmlns:a16="http://schemas.microsoft.com/office/drawing/2014/main" val="827258903"/>
                  </a:ext>
                </a:extLst>
              </a:tr>
            </a:tbl>
          </a:graphicData>
        </a:graphic>
      </p:graphicFrame>
    </p:spTree>
    <p:extLst>
      <p:ext uri="{BB962C8B-B14F-4D97-AF65-F5344CB8AC3E}">
        <p14:creationId xmlns:p14="http://schemas.microsoft.com/office/powerpoint/2010/main" val="26244865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B38FD-9503-787D-839E-EEEB4FED6800}"/>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41FBFB8D-E192-C696-2144-7F9CBA4A1226}"/>
              </a:ext>
            </a:extLst>
          </p:cNvPr>
          <p:cNvSpPr txBox="1"/>
          <p:nvPr/>
        </p:nvSpPr>
        <p:spPr>
          <a:xfrm>
            <a:off x="7687994" y="6300436"/>
            <a:ext cx="378889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REPORTE DE NO CONFORMIDAD </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4F714F81-A941-AF70-619E-635144EA544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56F3D796-7F5B-BDBF-1694-2812A832AEC3}"/>
              </a:ext>
            </a:extLst>
          </p:cNvPr>
          <p:cNvSpPr txBox="1"/>
          <p:nvPr/>
        </p:nvSpPr>
        <p:spPr>
          <a:xfrm>
            <a:off x="4962836" y="959575"/>
            <a:ext cx="34092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Disposición de PNC</a:t>
            </a:r>
          </a:p>
        </p:txBody>
      </p:sp>
      <p:pic>
        <p:nvPicPr>
          <p:cNvPr id="8" name="Imagen 7">
            <a:extLst>
              <a:ext uri="{FF2B5EF4-FFF2-40B4-BE49-F238E27FC236}">
                <a16:creationId xmlns:a16="http://schemas.microsoft.com/office/drawing/2014/main" id="{B019070F-D9E4-A74E-6874-04C29832D69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424848" y="3984817"/>
            <a:ext cx="1998774" cy="2575778"/>
          </a:xfrm>
          <a:prstGeom prst="rect">
            <a:avLst/>
          </a:prstGeom>
        </p:spPr>
      </p:pic>
      <p:graphicFrame>
        <p:nvGraphicFramePr>
          <p:cNvPr id="7" name="Gráfico 6">
            <a:extLst>
              <a:ext uri="{FF2B5EF4-FFF2-40B4-BE49-F238E27FC236}">
                <a16:creationId xmlns:a16="http://schemas.microsoft.com/office/drawing/2014/main" id="{2E94B9BB-9B5D-CC21-C06E-C44318FD9346}"/>
              </a:ext>
            </a:extLst>
          </p:cNvPr>
          <p:cNvGraphicFramePr>
            <a:graphicFrameLocks/>
          </p:cNvGraphicFramePr>
          <p:nvPr/>
        </p:nvGraphicFramePr>
        <p:xfrm>
          <a:off x="6904892" y="1863825"/>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Gráfico 4">
            <a:extLst>
              <a:ext uri="{FF2B5EF4-FFF2-40B4-BE49-F238E27FC236}">
                <a16:creationId xmlns:a16="http://schemas.microsoft.com/office/drawing/2014/main" id="{FE16F97B-BC3D-5856-3F18-E6B66AE0EA19}"/>
              </a:ext>
            </a:extLst>
          </p:cNvPr>
          <p:cNvGraphicFramePr>
            <a:graphicFrameLocks/>
          </p:cNvGraphicFramePr>
          <p:nvPr/>
        </p:nvGraphicFramePr>
        <p:xfrm>
          <a:off x="1265271" y="1854200"/>
          <a:ext cx="4572000" cy="27432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0974172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0D6CE-6521-6414-4191-DD5E3A37F3AF}"/>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5450786F-9F8A-B16E-0B09-DB49E65F2C13}"/>
              </a:ext>
            </a:extLst>
          </p:cNvPr>
          <p:cNvPicPr>
            <a:picLocks noChangeAspect="1"/>
          </p:cNvPicPr>
          <p:nvPr/>
        </p:nvPicPr>
        <p:blipFill>
          <a:blip r:embed="rId3"/>
          <a:stretch>
            <a:fillRect/>
          </a:stretch>
        </p:blipFill>
        <p:spPr>
          <a:xfrm>
            <a:off x="8713686" y="1953612"/>
            <a:ext cx="2345563" cy="2345563"/>
          </a:xfrm>
          <a:prstGeom prst="rect">
            <a:avLst/>
          </a:prstGeom>
        </p:spPr>
      </p:pic>
      <p:sp>
        <p:nvSpPr>
          <p:cNvPr id="9" name="CuadroTexto 8">
            <a:extLst>
              <a:ext uri="{FF2B5EF4-FFF2-40B4-BE49-F238E27FC236}">
                <a16:creationId xmlns:a16="http://schemas.microsoft.com/office/drawing/2014/main" id="{113CA0C6-E90F-029A-38D3-F5D857E8F748}"/>
              </a:ext>
            </a:extLst>
          </p:cNvPr>
          <p:cNvSpPr txBox="1"/>
          <p:nvPr/>
        </p:nvSpPr>
        <p:spPr>
          <a:xfrm>
            <a:off x="7885631" y="6270410"/>
            <a:ext cx="3577883"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REPORTE DE NO CONFORMIDAD</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06C83300-08AD-E55E-B621-2AF20FA738D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ECB51885-F74F-38A9-1B07-BB769EEEC96D}"/>
              </a:ext>
            </a:extLst>
          </p:cNvPr>
          <p:cNvSpPr txBox="1"/>
          <p:nvPr/>
        </p:nvSpPr>
        <p:spPr>
          <a:xfrm>
            <a:off x="7568222" y="274600"/>
            <a:ext cx="196645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0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PIEZAS SCRAP</a:t>
            </a:r>
          </a:p>
        </p:txBody>
      </p:sp>
      <p:graphicFrame>
        <p:nvGraphicFramePr>
          <p:cNvPr id="3" name="Gráfico 2">
            <a:extLst>
              <a:ext uri="{FF2B5EF4-FFF2-40B4-BE49-F238E27FC236}">
                <a16:creationId xmlns:a16="http://schemas.microsoft.com/office/drawing/2014/main" id="{D216CBC9-9004-4CB5-BB73-63AA0CC1CFF2}"/>
              </a:ext>
            </a:extLst>
          </p:cNvPr>
          <p:cNvGraphicFramePr>
            <a:graphicFrameLocks/>
          </p:cNvGraphicFramePr>
          <p:nvPr/>
        </p:nvGraphicFramePr>
        <p:xfrm>
          <a:off x="978026" y="1697286"/>
          <a:ext cx="7735660" cy="332898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389295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A26C9-C322-01A3-B6FE-F880135E7C87}"/>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A78C374E-5E1C-70B0-0F2C-605FFFB545A2}"/>
              </a:ext>
            </a:extLst>
          </p:cNvPr>
          <p:cNvSpPr txBox="1"/>
          <p:nvPr/>
        </p:nvSpPr>
        <p:spPr>
          <a:xfrm>
            <a:off x="7863840" y="6300436"/>
            <a:ext cx="364822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REPORTE DE NO CONFORMIDAD</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sp>
        <p:nvSpPr>
          <p:cNvPr id="3" name="CuadroTexto 2">
            <a:extLst>
              <a:ext uri="{FF2B5EF4-FFF2-40B4-BE49-F238E27FC236}">
                <a16:creationId xmlns:a16="http://schemas.microsoft.com/office/drawing/2014/main" id="{F61694CB-84A2-78D0-25DD-9D19E167F3BE}"/>
              </a:ext>
            </a:extLst>
          </p:cNvPr>
          <p:cNvSpPr txBox="1"/>
          <p:nvPr/>
        </p:nvSpPr>
        <p:spPr>
          <a:xfrm>
            <a:off x="1850171" y="346269"/>
            <a:ext cx="763379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COSTO SCRAP VS PIEZAS LIBERADAS</a:t>
            </a: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D8634A01-99D7-0DDC-7A2E-F76D5A61E8E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FCD65B6C-C0E0-E667-FA8F-3DC62E03FC3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21911" y="807463"/>
            <a:ext cx="4027732" cy="3681479"/>
          </a:xfrm>
          <a:prstGeom prst="rect">
            <a:avLst/>
          </a:prstGeom>
        </p:spPr>
      </p:pic>
      <p:graphicFrame>
        <p:nvGraphicFramePr>
          <p:cNvPr id="8" name="Tabla 7">
            <a:extLst>
              <a:ext uri="{FF2B5EF4-FFF2-40B4-BE49-F238E27FC236}">
                <a16:creationId xmlns:a16="http://schemas.microsoft.com/office/drawing/2014/main" id="{3F63E74B-5A87-2936-4351-63437AF14C90}"/>
              </a:ext>
            </a:extLst>
          </p:cNvPr>
          <p:cNvGraphicFramePr>
            <a:graphicFrameLocks noGrp="1"/>
          </p:cNvGraphicFramePr>
          <p:nvPr/>
        </p:nvGraphicFramePr>
        <p:xfrm>
          <a:off x="5114659" y="4485687"/>
          <a:ext cx="6480938" cy="1143000"/>
        </p:xfrm>
        <a:graphic>
          <a:graphicData uri="http://schemas.openxmlformats.org/drawingml/2006/table">
            <a:tbl>
              <a:tblPr/>
              <a:tblGrid>
                <a:gridCol w="1271393">
                  <a:extLst>
                    <a:ext uri="{9D8B030D-6E8A-4147-A177-3AD203B41FA5}">
                      <a16:colId xmlns:a16="http://schemas.microsoft.com/office/drawing/2014/main" val="4117454407"/>
                    </a:ext>
                  </a:extLst>
                </a:gridCol>
                <a:gridCol w="1035230">
                  <a:extLst>
                    <a:ext uri="{9D8B030D-6E8A-4147-A177-3AD203B41FA5}">
                      <a16:colId xmlns:a16="http://schemas.microsoft.com/office/drawing/2014/main" val="2211668410"/>
                    </a:ext>
                  </a:extLst>
                </a:gridCol>
                <a:gridCol w="960824">
                  <a:extLst>
                    <a:ext uri="{9D8B030D-6E8A-4147-A177-3AD203B41FA5}">
                      <a16:colId xmlns:a16="http://schemas.microsoft.com/office/drawing/2014/main" val="1355994287"/>
                    </a:ext>
                  </a:extLst>
                </a:gridCol>
                <a:gridCol w="892886">
                  <a:extLst>
                    <a:ext uri="{9D8B030D-6E8A-4147-A177-3AD203B41FA5}">
                      <a16:colId xmlns:a16="http://schemas.microsoft.com/office/drawing/2014/main" val="477407908"/>
                    </a:ext>
                  </a:extLst>
                </a:gridCol>
                <a:gridCol w="960824">
                  <a:extLst>
                    <a:ext uri="{9D8B030D-6E8A-4147-A177-3AD203B41FA5}">
                      <a16:colId xmlns:a16="http://schemas.microsoft.com/office/drawing/2014/main" val="4076601729"/>
                    </a:ext>
                  </a:extLst>
                </a:gridCol>
                <a:gridCol w="1359781">
                  <a:extLst>
                    <a:ext uri="{9D8B030D-6E8A-4147-A177-3AD203B41FA5}">
                      <a16:colId xmlns:a16="http://schemas.microsoft.com/office/drawing/2014/main" val="3996076789"/>
                    </a:ext>
                  </a:extLst>
                </a:gridCol>
              </a:tblGrid>
              <a:tr h="190500">
                <a:tc>
                  <a:txBody>
                    <a:bodyPr/>
                    <a:lstStyle/>
                    <a:p>
                      <a:pPr algn="ctr" fontAlgn="ctr"/>
                      <a:r>
                        <a:rPr lang="es-MX"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000" b="1" i="0" u="none" strike="noStrike">
                          <a:solidFill>
                            <a:srgbClr val="000000"/>
                          </a:solidFill>
                          <a:effectLst/>
                          <a:latin typeface="GE Inspira"/>
                        </a:rPr>
                        <a:t>ENERO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000" b="1" i="0" u="none" strike="noStrike">
                          <a:solidFill>
                            <a:srgbClr val="000000"/>
                          </a:solidFill>
                          <a:effectLst/>
                          <a:latin typeface="GE Inspira"/>
                        </a:rPr>
                        <a:t>FEBRERO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000" b="1" i="0" u="none" strike="noStrike">
                          <a:solidFill>
                            <a:srgbClr val="000000"/>
                          </a:solidFill>
                          <a:effectLst/>
                          <a:latin typeface="GE Inspira"/>
                        </a:rPr>
                        <a:t>MARZO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000" b="1" i="0" u="none" strike="noStrike">
                          <a:solidFill>
                            <a:srgbClr val="000000"/>
                          </a:solidFill>
                          <a:effectLst/>
                          <a:latin typeface="GE Inspira"/>
                        </a:rPr>
                        <a:t>ABRIL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000" b="1" i="0" u="none" strike="noStrike">
                          <a:solidFill>
                            <a:srgbClr val="000000"/>
                          </a:solidFill>
                          <a:effectLst/>
                          <a:latin typeface="GE Inspira"/>
                        </a:rPr>
                        <a:t>MAYO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1685701152"/>
                  </a:ext>
                </a:extLst>
              </a:tr>
              <a:tr h="190500">
                <a:tc>
                  <a:txBody>
                    <a:bodyPr/>
                    <a:lstStyle/>
                    <a:p>
                      <a:pPr algn="l" fontAlgn="ctr"/>
                      <a:r>
                        <a:rPr lang="es-MX" sz="1100" b="0" i="0" u="none" strike="noStrike">
                          <a:solidFill>
                            <a:srgbClr val="000000"/>
                          </a:solidFill>
                          <a:effectLst/>
                          <a:latin typeface="Calibri" panose="020F0502020204030204" pitchFamily="34" charset="0"/>
                        </a:rPr>
                        <a:t>COSTO PIEZA SCRAP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100" b="0" i="0" u="none" strike="noStrike">
                          <a:solidFill>
                            <a:srgbClr val="000000"/>
                          </a:solidFill>
                          <a:effectLst/>
                          <a:latin typeface="Calibri" panose="020F0502020204030204" pitchFamily="34" charset="0"/>
                        </a:rPr>
                        <a:t> $          12,391.92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7,358.44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$9,495.90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574.31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943.38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3312142"/>
                  </a:ext>
                </a:extLst>
              </a:tr>
              <a:tr h="381000">
                <a:tc>
                  <a:txBody>
                    <a:bodyPr/>
                    <a:lstStyle/>
                    <a:p>
                      <a:pPr algn="l" fontAlgn="ctr"/>
                      <a:r>
                        <a:rPr lang="es-MX" sz="1100" b="0" i="0" u="none" strike="noStrike">
                          <a:solidFill>
                            <a:srgbClr val="000000"/>
                          </a:solidFill>
                          <a:effectLst/>
                          <a:latin typeface="Calibri" panose="020F0502020204030204" pitchFamily="34" charset="0"/>
                        </a:rPr>
                        <a:t>COSTO PRODUCTO LIBERADO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6,652,596.67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4,608,310.16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$4,848,244.88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4,403,358.00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 $         6,214,157.00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5553064"/>
                  </a:ext>
                </a:extLst>
              </a:tr>
              <a:tr h="190500">
                <a:tc>
                  <a:txBody>
                    <a:bodyPr/>
                    <a:lstStyle/>
                    <a:p>
                      <a:pPr algn="l" fontAlgn="ctr"/>
                      <a:r>
                        <a:rPr lang="es-MX" sz="1100" b="0" i="0" u="none" strike="noStrike">
                          <a:solidFill>
                            <a:srgbClr val="000000"/>
                          </a:solidFill>
                          <a:effectLst/>
                          <a:latin typeface="Calibri" panose="020F0502020204030204" pitchFamily="34" charset="0"/>
                        </a:rPr>
                        <a:t>PORCENTAJE SCRAP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a:solidFill>
                            <a:srgbClr val="000000"/>
                          </a:solidFill>
                          <a:effectLst/>
                          <a:latin typeface="Calibri" panose="020F0502020204030204" pitchFamily="34" charset="0"/>
                        </a:rPr>
                        <a:t>0.01%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100" b="0" i="0" u="none" strike="noStrike" dirty="0">
                          <a:solidFill>
                            <a:srgbClr val="000000"/>
                          </a:solidFill>
                          <a:effectLst/>
                          <a:latin typeface="Calibri" panose="020F0502020204030204" pitchFamily="34" charset="0"/>
                        </a:rPr>
                        <a:t>0.02%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62708826"/>
                  </a:ext>
                </a:extLst>
              </a:tr>
              <a:tr h="190500">
                <a:tc>
                  <a:txBody>
                    <a:bodyPr/>
                    <a:lstStyle/>
                    <a:p>
                      <a:pPr algn="l" fontAlgn="ctr"/>
                      <a:r>
                        <a:rPr lang="es-MX" sz="1100" b="0" i="0" u="none" strike="noStrike">
                          <a:solidFill>
                            <a:srgbClr val="000000"/>
                          </a:solidFill>
                          <a:effectLst/>
                          <a:latin typeface="Calibri" panose="020F0502020204030204" pitchFamily="34" charset="0"/>
                        </a:rPr>
                        <a:t>TARGET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s-MX" sz="1000" b="1" i="0" u="none" strike="noStrike">
                          <a:solidFill>
                            <a:srgbClr val="000000"/>
                          </a:solidFill>
                          <a:effectLst/>
                          <a:latin typeface="GE Inspira"/>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s-MX" sz="1000" b="1" i="0" u="none" strike="noStrike">
                          <a:solidFill>
                            <a:srgbClr val="000000"/>
                          </a:solidFill>
                          <a:effectLst/>
                          <a:latin typeface="GE Inspira"/>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s-MX" sz="1000" b="1" i="0" u="none" strike="noStrike">
                          <a:solidFill>
                            <a:srgbClr val="000000"/>
                          </a:solidFill>
                          <a:effectLst/>
                          <a:latin typeface="GE Inspira"/>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s-MX" sz="1000" b="1" i="0" u="none" strike="noStrike">
                          <a:solidFill>
                            <a:srgbClr val="000000"/>
                          </a:solidFill>
                          <a:effectLst/>
                          <a:latin typeface="GE Inspira"/>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s-MX" sz="1000" b="1" i="0" u="none" strike="noStrike" dirty="0">
                          <a:solidFill>
                            <a:srgbClr val="000000"/>
                          </a:solidFill>
                          <a:effectLst/>
                          <a:latin typeface="GE Inspira"/>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2765678014"/>
                  </a:ext>
                </a:extLst>
              </a:tr>
            </a:tbl>
          </a:graphicData>
        </a:graphic>
      </p:graphicFrame>
      <p:graphicFrame>
        <p:nvGraphicFramePr>
          <p:cNvPr id="6" name="Gráfico 5">
            <a:extLst>
              <a:ext uri="{FF2B5EF4-FFF2-40B4-BE49-F238E27FC236}">
                <a16:creationId xmlns:a16="http://schemas.microsoft.com/office/drawing/2014/main" id="{8D87C1F7-30DC-5415-8E37-CF8472079E88}"/>
              </a:ext>
            </a:extLst>
          </p:cNvPr>
          <p:cNvGraphicFramePr>
            <a:graphicFrameLocks/>
          </p:cNvGraphicFramePr>
          <p:nvPr/>
        </p:nvGraphicFramePr>
        <p:xfrm>
          <a:off x="5473816" y="1012283"/>
          <a:ext cx="5762625" cy="327183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74786240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E9EFED0A-923E-33E4-42EC-56EBE0F48E46}"/>
              </a:ext>
            </a:extLst>
          </p:cNvPr>
          <p:cNvSpPr txBox="1"/>
          <p:nvPr/>
        </p:nvSpPr>
        <p:spPr>
          <a:xfrm>
            <a:off x="2356337" y="1673238"/>
            <a:ext cx="8276493"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3600" b="1" i="0" u="none" strike="noStrike" kern="1200" cap="none" spc="0" normalizeH="0" baseline="0" noProof="0" dirty="0">
                <a:ln>
                  <a:noFill/>
                </a:ln>
                <a:solidFill>
                  <a:srgbClr val="4472C4">
                    <a:lumMod val="75000"/>
                  </a:srgbClr>
                </a:solidFill>
                <a:effectLst/>
                <a:uLnTx/>
                <a:uFillTx/>
                <a:latin typeface="Arial Black" panose="020B0A04020102020204" pitchFamily="34" charset="0"/>
                <a:cs typeface="Arial"/>
              </a:rPr>
              <a:t>SEGUIMIENTO MENSUAL DE QUEJAS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3600" b="1" i="0" u="none" strike="noStrike" kern="1200" cap="none" spc="0" normalizeH="0" baseline="0" noProof="0" dirty="0">
              <a:ln>
                <a:noFill/>
              </a:ln>
              <a:solidFill>
                <a:srgbClr val="4472C4">
                  <a:lumMod val="75000"/>
                </a:srgbClr>
              </a:solidFill>
              <a:effectLst/>
              <a:uLnTx/>
              <a:uFillTx/>
              <a:latin typeface="Arial Black" panose="020B0A040201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400" b="1" dirty="0">
                <a:solidFill>
                  <a:srgbClr val="4472C4">
                    <a:lumMod val="75000"/>
                  </a:srgbClr>
                </a:solidFill>
                <a:latin typeface="Arial Black" panose="020B0A04020102020204" pitchFamily="34" charset="0"/>
                <a:cs typeface="Arial"/>
              </a:rPr>
              <a:t>Mayo 2025</a:t>
            </a:r>
            <a:endParaRPr kumimoji="0" lang="es-MX" sz="1800" b="1" i="0" u="none" strike="noStrike" kern="1200" cap="none" spc="0" normalizeH="0" baseline="0" noProof="0" dirty="0">
              <a:ln>
                <a:noFill/>
              </a:ln>
              <a:solidFill>
                <a:srgbClr val="4472C4">
                  <a:lumMod val="75000"/>
                </a:srgbClr>
              </a:solidFill>
              <a:effectLst/>
              <a:uLnTx/>
              <a:uFillTx/>
              <a:latin typeface="Arial"/>
              <a:cs typeface="Arial"/>
            </a:endParaRPr>
          </a:p>
        </p:txBody>
      </p:sp>
      <p:sp>
        <p:nvSpPr>
          <p:cNvPr id="6" name="CuadroTexto 5">
            <a:extLst>
              <a:ext uri="{FF2B5EF4-FFF2-40B4-BE49-F238E27FC236}">
                <a16:creationId xmlns:a16="http://schemas.microsoft.com/office/drawing/2014/main" id="{507AD1AB-0DE6-BC66-0AAD-35A4AEBEA6CA}"/>
              </a:ext>
            </a:extLst>
          </p:cNvPr>
          <p:cNvSpPr txBox="1"/>
          <p:nvPr/>
        </p:nvSpPr>
        <p:spPr>
          <a:xfrm>
            <a:off x="8016240" y="6300436"/>
            <a:ext cx="3353489"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QUEJAS</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3" name="Imagen 2">
            <a:extLst>
              <a:ext uri="{FF2B5EF4-FFF2-40B4-BE49-F238E27FC236}">
                <a16:creationId xmlns:a16="http://schemas.microsoft.com/office/drawing/2014/main" id="{5BAD3D9A-82AD-62BF-D33D-321660EAD215}"/>
              </a:ext>
            </a:extLst>
          </p:cNvPr>
          <p:cNvPicPr>
            <a:picLocks noChangeAspect="1"/>
          </p:cNvPicPr>
          <p:nvPr/>
        </p:nvPicPr>
        <p:blipFill>
          <a:blip r:embed="rId3"/>
          <a:srcRect l="26359"/>
          <a:stretch/>
        </p:blipFill>
        <p:spPr>
          <a:xfrm>
            <a:off x="7931425" y="1969780"/>
            <a:ext cx="2525161" cy="3429000"/>
          </a:xfrm>
          <a:prstGeom prst="rect">
            <a:avLst/>
          </a:prstGeom>
        </p:spPr>
      </p:pic>
      <p:pic>
        <p:nvPicPr>
          <p:cNvPr id="6146" name="Picture 2" descr="icono de color rgb perfecto de píxeles de queja. comentarios negativos  sobre el servicio. cliente insatisfecho. ilustración vectorial aislada.  dibujo de línea rellena simple. trazo editable. fuente arial utilizada  5921336 Vector en">
            <a:extLst>
              <a:ext uri="{FF2B5EF4-FFF2-40B4-BE49-F238E27FC236}">
                <a16:creationId xmlns:a16="http://schemas.microsoft.com/office/drawing/2014/main" id="{95AF1710-1CB9-3399-3CEA-1870547DB955}"/>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6479" b="24487"/>
          <a:stretch/>
        </p:blipFill>
        <p:spPr bwMode="auto">
          <a:xfrm rot="1196981">
            <a:off x="11042295" y="5994278"/>
            <a:ext cx="1162131" cy="6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45108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C1A93-0F75-E81A-6149-54A89973D215}"/>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3D9B35A3-E44B-6653-5E3C-8401379701DB}"/>
              </a:ext>
            </a:extLst>
          </p:cNvPr>
          <p:cNvSpPr txBox="1"/>
          <p:nvPr/>
        </p:nvSpPr>
        <p:spPr>
          <a:xfrm>
            <a:off x="7863840" y="6300436"/>
            <a:ext cx="364822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QUEJAS</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sp>
        <p:nvSpPr>
          <p:cNvPr id="3" name="CuadroTexto 2">
            <a:extLst>
              <a:ext uri="{FF2B5EF4-FFF2-40B4-BE49-F238E27FC236}">
                <a16:creationId xmlns:a16="http://schemas.microsoft.com/office/drawing/2014/main" id="{3E47E570-F86F-5781-4041-347329398DA7}"/>
              </a:ext>
            </a:extLst>
          </p:cNvPr>
          <p:cNvSpPr txBox="1"/>
          <p:nvPr/>
        </p:nvSpPr>
        <p:spPr>
          <a:xfrm>
            <a:off x="1850171" y="346269"/>
            <a:ext cx="763379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CANTIDAD DE QUEJAS (ABIERTAS CERRADAS)</a:t>
            </a:r>
          </a:p>
        </p:txBody>
      </p:sp>
      <p:pic>
        <p:nvPicPr>
          <p:cNvPr id="2" name="Picture 2" descr="icono de color rgb perfecto de píxeles de queja. comentarios negativos  sobre el servicio. cliente insatisfecho. ilustración vectorial aislada.  dibujo de línea rellena simple. trazo editable. fuente arial utilizada  5921336 Vector en">
            <a:extLst>
              <a:ext uri="{FF2B5EF4-FFF2-40B4-BE49-F238E27FC236}">
                <a16:creationId xmlns:a16="http://schemas.microsoft.com/office/drawing/2014/main" id="{39833E48-CEFD-7712-17E5-10DF79AD2FFC}"/>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6479" b="24487"/>
          <a:stretch/>
        </p:blipFill>
        <p:spPr bwMode="auto">
          <a:xfrm rot="1196981">
            <a:off x="11042295" y="5994278"/>
            <a:ext cx="1162131" cy="6860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Tabla 10">
            <a:extLst>
              <a:ext uri="{FF2B5EF4-FFF2-40B4-BE49-F238E27FC236}">
                <a16:creationId xmlns:a16="http://schemas.microsoft.com/office/drawing/2014/main" id="{9DCFE8F2-AD02-54B0-0D73-B6538455A073}"/>
              </a:ext>
            </a:extLst>
          </p:cNvPr>
          <p:cNvGraphicFramePr>
            <a:graphicFrameLocks noGrp="1"/>
          </p:cNvGraphicFramePr>
          <p:nvPr/>
        </p:nvGraphicFramePr>
        <p:xfrm>
          <a:off x="1850171" y="4260732"/>
          <a:ext cx="2294404" cy="762000"/>
        </p:xfrm>
        <a:graphic>
          <a:graphicData uri="http://schemas.openxmlformats.org/drawingml/2006/table">
            <a:tbl>
              <a:tblPr/>
              <a:tblGrid>
                <a:gridCol w="1170454">
                  <a:extLst>
                    <a:ext uri="{9D8B030D-6E8A-4147-A177-3AD203B41FA5}">
                      <a16:colId xmlns:a16="http://schemas.microsoft.com/office/drawing/2014/main" val="1232982140"/>
                    </a:ext>
                  </a:extLst>
                </a:gridCol>
                <a:gridCol w="1123950">
                  <a:extLst>
                    <a:ext uri="{9D8B030D-6E8A-4147-A177-3AD203B41FA5}">
                      <a16:colId xmlns:a16="http://schemas.microsoft.com/office/drawing/2014/main" val="3592394325"/>
                    </a:ext>
                  </a:extLst>
                </a:gridCol>
              </a:tblGrid>
              <a:tr h="190500">
                <a:tc>
                  <a:txBody>
                    <a:bodyPr/>
                    <a:lstStyle/>
                    <a:p>
                      <a:pPr algn="l" fontAlgn="b"/>
                      <a:r>
                        <a:rPr lang="es-MX" sz="1100" b="0" i="0" u="none" strike="noStrike" dirty="0">
                          <a:solidFill>
                            <a:srgbClr val="000000"/>
                          </a:solidFill>
                          <a:effectLst/>
                          <a:latin typeface="Calibri" panose="020F0502020204030204" pitchFamily="34" charset="0"/>
                        </a:rPr>
                        <a:t>ESTADO</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w="6350" cap="flat" cmpd="sng" algn="ctr">
                      <a:solidFill>
                        <a:srgbClr val="999999"/>
                      </a:solidFill>
                      <a:prstDash val="solid"/>
                      <a:round/>
                      <a:headEnd type="none" w="med" len="med"/>
                      <a:tailEnd type="none" w="med" len="med"/>
                    </a:lnT>
                    <a:lnB w="6350" cap="flat" cmpd="sng" algn="ctr">
                      <a:solidFill>
                        <a:srgbClr val="999999"/>
                      </a:solidFill>
                      <a:prstDash val="solid"/>
                      <a:round/>
                      <a:headEnd type="none" w="med" len="med"/>
                      <a:tailEnd type="none" w="med" len="med"/>
                    </a:lnB>
                    <a:noFill/>
                  </a:tcPr>
                </a:tc>
                <a:tc>
                  <a:txBody>
                    <a:bodyPr/>
                    <a:lstStyle/>
                    <a:p>
                      <a:pPr algn="l" fontAlgn="b"/>
                      <a:r>
                        <a:rPr lang="es-MX" sz="1100" b="0" i="0" u="none" strike="noStrike" dirty="0">
                          <a:solidFill>
                            <a:srgbClr val="000000"/>
                          </a:solidFill>
                          <a:effectLst/>
                          <a:latin typeface="Calibri" panose="020F0502020204030204" pitchFamily="34" charset="0"/>
                        </a:rPr>
                        <a:t>CANTIDAD QUEJAS</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w="6350" cap="flat" cmpd="sng" algn="ctr">
                      <a:solidFill>
                        <a:srgbClr val="999999"/>
                      </a:solidFill>
                      <a:prstDash val="solid"/>
                      <a:round/>
                      <a:headEnd type="none" w="med" len="med"/>
                      <a:tailEnd type="none" w="med" len="med"/>
                    </a:lnT>
                    <a:lnB w="635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1073258090"/>
                  </a:ext>
                </a:extLst>
              </a:tr>
              <a:tr h="190500">
                <a:tc>
                  <a:txBody>
                    <a:bodyPr/>
                    <a:lstStyle/>
                    <a:p>
                      <a:pPr algn="l" fontAlgn="b"/>
                      <a:r>
                        <a:rPr lang="es-MX" sz="1100" b="0" i="0" u="none" strike="noStrike">
                          <a:solidFill>
                            <a:srgbClr val="000000"/>
                          </a:solidFill>
                          <a:effectLst/>
                          <a:latin typeface="Calibri" panose="020F0502020204030204" pitchFamily="34" charset="0"/>
                        </a:rPr>
                        <a:t>Cerrada</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w="6350" cap="flat" cmpd="sng" algn="ctr">
                      <a:solidFill>
                        <a:srgbClr val="999999"/>
                      </a:solidFill>
                      <a:prstDash val="solid"/>
                      <a:round/>
                      <a:headEnd type="none" w="med" len="med"/>
                      <a:tailEnd type="none" w="med" len="med"/>
                    </a:lnT>
                    <a:lnB>
                      <a:noFill/>
                    </a:lnB>
                    <a:noFill/>
                  </a:tcPr>
                </a:tc>
                <a:tc>
                  <a:txBody>
                    <a:bodyPr/>
                    <a:lstStyle/>
                    <a:p>
                      <a:pPr algn="r" fontAlgn="b"/>
                      <a:r>
                        <a:rPr lang="es-MX" sz="1100" b="0" i="0" u="none" strike="noStrike" dirty="0">
                          <a:solidFill>
                            <a:srgbClr val="000000"/>
                          </a:solidFill>
                          <a:effectLst/>
                          <a:latin typeface="Calibri" panose="020F0502020204030204" pitchFamily="34" charset="0"/>
                        </a:rPr>
                        <a:t>14</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w="6350" cap="flat" cmpd="sng" algn="ctr">
                      <a:solidFill>
                        <a:srgbClr val="999999"/>
                      </a:solidFill>
                      <a:prstDash val="solid"/>
                      <a:round/>
                      <a:headEnd type="none" w="med" len="med"/>
                      <a:tailEnd type="none" w="med" len="med"/>
                    </a:lnT>
                    <a:lnB>
                      <a:noFill/>
                    </a:lnB>
                    <a:noFill/>
                  </a:tcPr>
                </a:tc>
                <a:extLst>
                  <a:ext uri="{0D108BD9-81ED-4DB2-BD59-A6C34878D82A}">
                    <a16:rowId xmlns:a16="http://schemas.microsoft.com/office/drawing/2014/main" val="3042756356"/>
                  </a:ext>
                </a:extLst>
              </a:tr>
              <a:tr h="190500">
                <a:tc>
                  <a:txBody>
                    <a:bodyPr/>
                    <a:lstStyle/>
                    <a:p>
                      <a:pPr algn="l" fontAlgn="b"/>
                      <a:r>
                        <a:rPr lang="es-MX" sz="1100" b="0" i="0" u="none" strike="noStrike" dirty="0">
                          <a:solidFill>
                            <a:srgbClr val="000000"/>
                          </a:solidFill>
                          <a:effectLst/>
                          <a:latin typeface="Calibri" panose="020F0502020204030204" pitchFamily="34" charset="0"/>
                        </a:rPr>
                        <a:t>Abierta</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a:noFill/>
                    </a:lnT>
                    <a:lnB w="6350" cap="flat" cmpd="sng" algn="ctr">
                      <a:solidFill>
                        <a:srgbClr val="999999"/>
                      </a:solidFill>
                      <a:prstDash val="solid"/>
                      <a:round/>
                      <a:headEnd type="none" w="med" len="med"/>
                      <a:tailEnd type="none" w="med" len="med"/>
                    </a:lnB>
                    <a:noFill/>
                  </a:tcPr>
                </a:tc>
                <a:tc>
                  <a:txBody>
                    <a:bodyPr/>
                    <a:lstStyle/>
                    <a:p>
                      <a:pPr algn="r" fontAlgn="b"/>
                      <a:r>
                        <a:rPr lang="es-MX" sz="1100" b="0" i="0" u="none" strike="noStrike" dirty="0">
                          <a:solidFill>
                            <a:srgbClr val="000000"/>
                          </a:solidFill>
                          <a:effectLst/>
                          <a:latin typeface="Calibri" panose="020F0502020204030204" pitchFamily="34" charset="0"/>
                        </a:rPr>
                        <a:t>11</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a:noFill/>
                    </a:lnT>
                    <a:lnB w="635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3153800980"/>
                  </a:ext>
                </a:extLst>
              </a:tr>
              <a:tr h="190500">
                <a:tc>
                  <a:txBody>
                    <a:bodyPr/>
                    <a:lstStyle/>
                    <a:p>
                      <a:pPr algn="l" fontAlgn="b"/>
                      <a:r>
                        <a:rPr lang="es-MX" sz="1100" b="0" i="0" u="none" strike="noStrike" dirty="0">
                          <a:solidFill>
                            <a:srgbClr val="000000"/>
                          </a:solidFill>
                          <a:effectLst/>
                          <a:latin typeface="Calibri" panose="020F0502020204030204" pitchFamily="34" charset="0"/>
                        </a:rPr>
                        <a:t>Total general</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w="6350" cap="flat" cmpd="sng" algn="ctr">
                      <a:solidFill>
                        <a:srgbClr val="999999"/>
                      </a:solidFill>
                      <a:prstDash val="solid"/>
                      <a:round/>
                      <a:headEnd type="none" w="med" len="med"/>
                      <a:tailEnd type="none" w="med" len="med"/>
                    </a:lnT>
                    <a:lnB w="6350" cap="flat" cmpd="sng" algn="ctr">
                      <a:solidFill>
                        <a:srgbClr val="999999"/>
                      </a:solidFill>
                      <a:prstDash val="solid"/>
                      <a:round/>
                      <a:headEnd type="none" w="med" len="med"/>
                      <a:tailEnd type="none" w="med" len="med"/>
                    </a:lnB>
                    <a:noFill/>
                  </a:tcPr>
                </a:tc>
                <a:tc>
                  <a:txBody>
                    <a:bodyPr/>
                    <a:lstStyle/>
                    <a:p>
                      <a:pPr algn="r" fontAlgn="b"/>
                      <a:r>
                        <a:rPr lang="es-MX" sz="1100" b="0" i="0" u="none" strike="noStrike" dirty="0">
                          <a:solidFill>
                            <a:srgbClr val="000000"/>
                          </a:solidFill>
                          <a:effectLst/>
                          <a:latin typeface="Calibri" panose="020F0502020204030204" pitchFamily="34" charset="0"/>
                        </a:rPr>
                        <a:t>25</a:t>
                      </a:r>
                    </a:p>
                  </a:txBody>
                  <a:tcPr marL="9525" marR="9525" marT="9525" marB="0" anchor="b">
                    <a:lnL w="6350" cap="flat" cmpd="sng" algn="ctr">
                      <a:solidFill>
                        <a:srgbClr val="999999"/>
                      </a:solidFill>
                      <a:prstDash val="solid"/>
                      <a:round/>
                      <a:headEnd type="none" w="med" len="med"/>
                      <a:tailEnd type="none" w="med" len="med"/>
                    </a:lnL>
                    <a:lnR w="6350" cap="flat" cmpd="sng" algn="ctr">
                      <a:solidFill>
                        <a:srgbClr val="999999"/>
                      </a:solidFill>
                      <a:prstDash val="solid"/>
                      <a:round/>
                      <a:headEnd type="none" w="med" len="med"/>
                      <a:tailEnd type="none" w="med" len="med"/>
                    </a:lnR>
                    <a:lnT w="6350" cap="flat" cmpd="sng" algn="ctr">
                      <a:solidFill>
                        <a:srgbClr val="999999"/>
                      </a:solidFill>
                      <a:prstDash val="solid"/>
                      <a:round/>
                      <a:headEnd type="none" w="med" len="med"/>
                      <a:tailEnd type="none" w="med" len="med"/>
                    </a:lnT>
                    <a:lnB w="635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825839437"/>
                  </a:ext>
                </a:extLst>
              </a:tr>
            </a:tbl>
          </a:graphicData>
        </a:graphic>
      </p:graphicFrame>
      <p:graphicFrame>
        <p:nvGraphicFramePr>
          <p:cNvPr id="6" name="Gráfico 5">
            <a:extLst>
              <a:ext uri="{FF2B5EF4-FFF2-40B4-BE49-F238E27FC236}">
                <a16:creationId xmlns:a16="http://schemas.microsoft.com/office/drawing/2014/main" id="{A486E41F-B727-6572-97C9-11316A7D7CEE}"/>
              </a:ext>
            </a:extLst>
          </p:cNvPr>
          <p:cNvGraphicFramePr>
            <a:graphicFrameLocks/>
          </p:cNvGraphicFramePr>
          <p:nvPr/>
        </p:nvGraphicFramePr>
        <p:xfrm>
          <a:off x="1095069" y="1375178"/>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áfico 6">
            <a:extLst>
              <a:ext uri="{FF2B5EF4-FFF2-40B4-BE49-F238E27FC236}">
                <a16:creationId xmlns:a16="http://schemas.microsoft.com/office/drawing/2014/main" id="{A9D47D43-81EC-A034-788E-03EAB276A0B3}"/>
              </a:ext>
            </a:extLst>
          </p:cNvPr>
          <p:cNvGraphicFramePr>
            <a:graphicFrameLocks/>
          </p:cNvGraphicFramePr>
          <p:nvPr/>
        </p:nvGraphicFramePr>
        <p:xfrm>
          <a:off x="5301703" y="1375178"/>
          <a:ext cx="6670080" cy="396993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70215141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8E879-B8E4-064F-64A8-60CF6CBC4D18}"/>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B01D7726-0CE5-B380-DD25-97F7F42C4FEE}"/>
              </a:ext>
            </a:extLst>
          </p:cNvPr>
          <p:cNvSpPr txBox="1"/>
          <p:nvPr/>
        </p:nvSpPr>
        <p:spPr>
          <a:xfrm>
            <a:off x="7863840" y="6300436"/>
            <a:ext cx="364822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QUEJAS</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sp>
        <p:nvSpPr>
          <p:cNvPr id="3" name="CuadroTexto 2">
            <a:extLst>
              <a:ext uri="{FF2B5EF4-FFF2-40B4-BE49-F238E27FC236}">
                <a16:creationId xmlns:a16="http://schemas.microsoft.com/office/drawing/2014/main" id="{52EA1C91-1432-59ED-6BB9-C3FFCB4C7CE3}"/>
              </a:ext>
            </a:extLst>
          </p:cNvPr>
          <p:cNvSpPr txBox="1"/>
          <p:nvPr/>
        </p:nvSpPr>
        <p:spPr>
          <a:xfrm>
            <a:off x="1650146" y="827136"/>
            <a:ext cx="763379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CATEGORIA DE LAS QUEJAS</a:t>
            </a:r>
          </a:p>
        </p:txBody>
      </p:sp>
      <p:pic>
        <p:nvPicPr>
          <p:cNvPr id="2" name="Picture 2" descr="icono de color rgb perfecto de píxeles de queja. comentarios negativos  sobre el servicio. cliente insatisfecho. ilustración vectorial aislada.  dibujo de línea rellena simple. trazo editable. fuente arial utilizada  5921336 Vector en">
            <a:extLst>
              <a:ext uri="{FF2B5EF4-FFF2-40B4-BE49-F238E27FC236}">
                <a16:creationId xmlns:a16="http://schemas.microsoft.com/office/drawing/2014/main" id="{1EAC55DD-C405-3F51-190C-4C240EF501C2}"/>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6479" b="24487"/>
          <a:stretch/>
        </p:blipFill>
        <p:spPr bwMode="auto">
          <a:xfrm rot="1196981">
            <a:off x="11042295" y="5994278"/>
            <a:ext cx="1162131" cy="686050"/>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5A537CF1-E19D-AD2B-768F-BC4BE4946581}"/>
              </a:ext>
            </a:extLst>
          </p:cNvPr>
          <p:cNvSpPr txBox="1"/>
          <p:nvPr/>
        </p:nvSpPr>
        <p:spPr>
          <a:xfrm>
            <a:off x="7143225" y="827136"/>
            <a:ext cx="763379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AREA DE LAS QUEJAS</a:t>
            </a:r>
          </a:p>
        </p:txBody>
      </p:sp>
      <p:graphicFrame>
        <p:nvGraphicFramePr>
          <p:cNvPr id="7" name="Gráfico 6">
            <a:extLst>
              <a:ext uri="{FF2B5EF4-FFF2-40B4-BE49-F238E27FC236}">
                <a16:creationId xmlns:a16="http://schemas.microsoft.com/office/drawing/2014/main" id="{74F5164A-E40D-1166-AA29-3266AB62D5A6}"/>
              </a:ext>
            </a:extLst>
          </p:cNvPr>
          <p:cNvGraphicFramePr>
            <a:graphicFrameLocks/>
          </p:cNvGraphicFramePr>
          <p:nvPr/>
        </p:nvGraphicFramePr>
        <p:xfrm>
          <a:off x="1270899" y="1328962"/>
          <a:ext cx="5529464"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Gráfico 7">
            <a:extLst>
              <a:ext uri="{FF2B5EF4-FFF2-40B4-BE49-F238E27FC236}">
                <a16:creationId xmlns:a16="http://schemas.microsoft.com/office/drawing/2014/main" id="{DE9D3686-9F50-C590-371E-D32383261FD4}"/>
              </a:ext>
            </a:extLst>
          </p:cNvPr>
          <p:cNvGraphicFramePr>
            <a:graphicFrameLocks/>
          </p:cNvGraphicFramePr>
          <p:nvPr/>
        </p:nvGraphicFramePr>
        <p:xfrm>
          <a:off x="4328161" y="4024263"/>
          <a:ext cx="4295569" cy="213280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Gráfico 10">
            <a:extLst>
              <a:ext uri="{FF2B5EF4-FFF2-40B4-BE49-F238E27FC236}">
                <a16:creationId xmlns:a16="http://schemas.microsoft.com/office/drawing/2014/main" id="{D7A0BB31-91F8-C41A-76E6-1B59589E79F7}"/>
              </a:ext>
            </a:extLst>
          </p:cNvPr>
          <p:cNvGraphicFramePr>
            <a:graphicFrameLocks/>
          </p:cNvGraphicFramePr>
          <p:nvPr/>
        </p:nvGraphicFramePr>
        <p:xfrm>
          <a:off x="6997943" y="1258023"/>
          <a:ext cx="4572000" cy="27432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9302644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0FFCAD7-24E4-01E4-B023-553DCD32DAE7}"/>
              </a:ext>
            </a:extLst>
          </p:cNvPr>
          <p:cNvSpPr txBox="1"/>
          <p:nvPr/>
        </p:nvSpPr>
        <p:spPr>
          <a:xfrm>
            <a:off x="8016240" y="6177324"/>
            <a:ext cx="3353489"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3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Mejora</a:t>
            </a:r>
            <a:endParaRPr kumimoji="1" lang="zh-CN" altLang="en-US" sz="3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cxnSp>
        <p:nvCxnSpPr>
          <p:cNvPr id="3" name="直接连接符 7">
            <a:extLst>
              <a:ext uri="{FF2B5EF4-FFF2-40B4-BE49-F238E27FC236}">
                <a16:creationId xmlns:a16="http://schemas.microsoft.com/office/drawing/2014/main" id="{1039F9C7-EF4A-FF00-A3FB-2415C74E945C}"/>
              </a:ext>
            </a:extLst>
          </p:cNvPr>
          <p:cNvCxnSpPr/>
          <p:nvPr/>
        </p:nvCxnSpPr>
        <p:spPr>
          <a:xfrm flipH="1">
            <a:off x="8021557" y="2532771"/>
            <a:ext cx="0" cy="1659647"/>
          </a:xfrm>
          <a:prstGeom prst="line">
            <a:avLst/>
          </a:prstGeom>
          <a:ln w="28575">
            <a:solidFill>
              <a:srgbClr val="0070C0"/>
            </a:solidFill>
          </a:ln>
          <a:effectLst/>
        </p:spPr>
        <p:style>
          <a:lnRef idx="1">
            <a:schemeClr val="accent1"/>
          </a:lnRef>
          <a:fillRef idx="0">
            <a:schemeClr val="accent1"/>
          </a:fillRef>
          <a:effectRef idx="0">
            <a:schemeClr val="accent1"/>
          </a:effectRef>
          <a:fontRef idx="minor">
            <a:schemeClr val="tx1"/>
          </a:fontRef>
        </p:style>
      </p:cxnSp>
      <p:sp>
        <p:nvSpPr>
          <p:cNvPr id="6" name="矩形 4">
            <a:extLst>
              <a:ext uri="{FF2B5EF4-FFF2-40B4-BE49-F238E27FC236}">
                <a16:creationId xmlns:a16="http://schemas.microsoft.com/office/drawing/2014/main" id="{BADCBE4D-F7BB-3EFF-66E7-7994E71679D5}"/>
              </a:ext>
            </a:extLst>
          </p:cNvPr>
          <p:cNvSpPr/>
          <p:nvPr/>
        </p:nvSpPr>
        <p:spPr>
          <a:xfrm>
            <a:off x="5306085" y="3191873"/>
            <a:ext cx="2422841" cy="698690"/>
          </a:xfrm>
          <a:prstGeom prst="rect">
            <a:avLst/>
          </a:prstGeom>
          <a:noFill/>
        </p:spPr>
        <p:txBody>
          <a:bodyPr wrap="square" rtlCol="0">
            <a:normAutofit/>
          </a:bodyPr>
          <a:lstStyle/>
          <a:p>
            <a:pPr marL="0" marR="0" lvl="0" indent="0" algn="l" defTabSz="914400" rtl="0" eaLnBrk="1" fontAlgn="auto" latinLnBrk="0" hangingPunct="1">
              <a:lnSpc>
                <a:spcPct val="104000"/>
              </a:lnSpc>
              <a:spcBef>
                <a:spcPts val="0"/>
              </a:spcBef>
              <a:spcAft>
                <a:spcPts val="0"/>
              </a:spcAft>
              <a:buClrTx/>
              <a:buSzTx/>
              <a:buFontTx/>
              <a:buNone/>
              <a:tabLst/>
              <a:defRPr/>
            </a:pPr>
            <a:r>
              <a:rPr kumimoji="0" lang="es-MX"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rPr>
              <a:t>Se</a:t>
            </a:r>
            <a:r>
              <a:rPr kumimoji="0" lang="es"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rPr>
              <a:t> reparan los verniers de manera interna junto con el área de producción</a:t>
            </a:r>
          </a:p>
        </p:txBody>
      </p:sp>
      <p:sp>
        <p:nvSpPr>
          <p:cNvPr id="7" name="文本框 5">
            <a:extLst>
              <a:ext uri="{FF2B5EF4-FFF2-40B4-BE49-F238E27FC236}">
                <a16:creationId xmlns:a16="http://schemas.microsoft.com/office/drawing/2014/main" id="{2642E054-4865-6116-7370-5DC92C0982DC}"/>
              </a:ext>
            </a:extLst>
          </p:cNvPr>
          <p:cNvSpPr txBox="1"/>
          <p:nvPr/>
        </p:nvSpPr>
        <p:spPr>
          <a:xfrm>
            <a:off x="5306083" y="2765791"/>
            <a:ext cx="2332205" cy="468000"/>
          </a:xfrm>
          <a:prstGeom prst="rect">
            <a:avLst/>
          </a:prstGeom>
          <a:noFill/>
        </p:spPr>
        <p:txBody>
          <a:bodyPr wrap="square" rtlCol="0">
            <a:normAutofit/>
          </a:bodyPr>
          <a:lstStyle>
            <a:defPPr>
              <a:defRPr lang="zh-CN"/>
            </a:defPPr>
            <a:lvl1pPr>
              <a:defRPr sz="2400">
                <a:solidFill>
                  <a:schemeClr val="accent1"/>
                </a:solidFill>
                <a:latin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rPr>
              <a:t>Plan de reparación de equipos de medición</a:t>
            </a:r>
            <a:endParaRPr kumimoji="0" lang="es"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endParaRPr>
          </a:p>
        </p:txBody>
      </p:sp>
      <p:sp>
        <p:nvSpPr>
          <p:cNvPr id="8" name="矩形 6">
            <a:extLst>
              <a:ext uri="{FF2B5EF4-FFF2-40B4-BE49-F238E27FC236}">
                <a16:creationId xmlns:a16="http://schemas.microsoft.com/office/drawing/2014/main" id="{4EE685C2-224F-5B20-9875-0A7B23D5D92E}"/>
              </a:ext>
            </a:extLst>
          </p:cNvPr>
          <p:cNvSpPr/>
          <p:nvPr/>
        </p:nvSpPr>
        <p:spPr>
          <a:xfrm>
            <a:off x="4778795" y="2752989"/>
            <a:ext cx="468000" cy="468000"/>
          </a:xfrm>
          <a:prstGeom prst="rect">
            <a:avLst/>
          </a:prstGeom>
          <a:gradFill>
            <a:gsLst>
              <a:gs pos="0">
                <a:srgbClr val="002564"/>
              </a:gs>
              <a:gs pos="100000">
                <a:srgbClr val="0F6CA7"/>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1800" b="0" i="0" u="none" strike="noStrike" kern="1200" cap="none" spc="0" normalizeH="0" baseline="0" noProof="0">
                <a:ln>
                  <a:noFill/>
                </a:ln>
                <a:solidFill>
                  <a:prstClr val="white"/>
                </a:solidFill>
                <a:effectLst/>
                <a:uLnTx/>
                <a:uFillTx/>
                <a:latin typeface="Arya"/>
                <a:ea typeface="Arya"/>
                <a:cs typeface="Arial"/>
              </a:rPr>
              <a:t>2</a:t>
            </a:r>
          </a:p>
        </p:txBody>
      </p:sp>
      <p:sp>
        <p:nvSpPr>
          <p:cNvPr id="14" name="矩形 12">
            <a:extLst>
              <a:ext uri="{FF2B5EF4-FFF2-40B4-BE49-F238E27FC236}">
                <a16:creationId xmlns:a16="http://schemas.microsoft.com/office/drawing/2014/main" id="{2B7C62D2-28F9-BFAA-8143-A592B8AC9410}"/>
              </a:ext>
            </a:extLst>
          </p:cNvPr>
          <p:cNvSpPr/>
          <p:nvPr/>
        </p:nvSpPr>
        <p:spPr>
          <a:xfrm>
            <a:off x="8519991" y="2758736"/>
            <a:ext cx="468000" cy="468000"/>
          </a:xfrm>
          <a:prstGeom prst="rect">
            <a:avLst/>
          </a:prstGeom>
          <a:gradFill>
            <a:gsLst>
              <a:gs pos="0">
                <a:srgbClr val="002564"/>
              </a:gs>
              <a:gs pos="100000">
                <a:srgbClr val="0F6CA7"/>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1800" b="0" i="0" u="none" strike="noStrike" kern="1200" cap="none" spc="0" normalizeH="0" baseline="0" noProof="0" dirty="0">
                <a:ln>
                  <a:noFill/>
                </a:ln>
                <a:solidFill>
                  <a:prstClr val="white"/>
                </a:solidFill>
                <a:effectLst/>
                <a:uLnTx/>
                <a:uFillTx/>
                <a:latin typeface="Arya"/>
                <a:ea typeface="Arya"/>
                <a:cs typeface="Arial"/>
              </a:rPr>
              <a:t>3</a:t>
            </a:r>
          </a:p>
        </p:txBody>
      </p:sp>
      <p:cxnSp>
        <p:nvCxnSpPr>
          <p:cNvPr id="15" name="直接连接符 19">
            <a:extLst>
              <a:ext uri="{FF2B5EF4-FFF2-40B4-BE49-F238E27FC236}">
                <a16:creationId xmlns:a16="http://schemas.microsoft.com/office/drawing/2014/main" id="{DEFD85B9-095B-8787-8C8F-590C47DEBDF2}"/>
              </a:ext>
            </a:extLst>
          </p:cNvPr>
          <p:cNvCxnSpPr/>
          <p:nvPr/>
        </p:nvCxnSpPr>
        <p:spPr>
          <a:xfrm flipH="1">
            <a:off x="4288044" y="2532771"/>
            <a:ext cx="0" cy="1659647"/>
          </a:xfrm>
          <a:prstGeom prst="line">
            <a:avLst/>
          </a:prstGeom>
          <a:ln w="28575">
            <a:solidFill>
              <a:srgbClr val="0070C0"/>
            </a:solidFill>
          </a:ln>
          <a:effectLst/>
        </p:spPr>
        <p:style>
          <a:lnRef idx="1">
            <a:schemeClr val="accent1"/>
          </a:lnRef>
          <a:fillRef idx="0">
            <a:schemeClr val="accent1"/>
          </a:fillRef>
          <a:effectRef idx="0">
            <a:schemeClr val="accent1"/>
          </a:effectRef>
          <a:fontRef idx="minor">
            <a:schemeClr val="tx1"/>
          </a:fontRef>
        </p:style>
      </p:cxnSp>
      <p:sp>
        <p:nvSpPr>
          <p:cNvPr id="16" name="矩形 14">
            <a:extLst>
              <a:ext uri="{FF2B5EF4-FFF2-40B4-BE49-F238E27FC236}">
                <a16:creationId xmlns:a16="http://schemas.microsoft.com/office/drawing/2014/main" id="{23D144AC-EDDB-73D9-03DB-DA09A1830F1A}"/>
              </a:ext>
            </a:extLst>
          </p:cNvPr>
          <p:cNvSpPr/>
          <p:nvPr/>
        </p:nvSpPr>
        <p:spPr>
          <a:xfrm>
            <a:off x="1572570" y="3129139"/>
            <a:ext cx="2422841" cy="1202181"/>
          </a:xfrm>
          <a:prstGeom prst="rect">
            <a:avLst/>
          </a:prstGeom>
          <a:noFill/>
        </p:spPr>
        <p:txBody>
          <a:bodyPr wrap="square" rtlCol="0">
            <a:normAutofit/>
          </a:bodyPr>
          <a:lstStyle/>
          <a:p>
            <a:pPr marL="0" marR="0" lvl="0" indent="0" algn="l" defTabSz="914400" rtl="0" eaLnBrk="1" fontAlgn="auto" latinLnBrk="0" hangingPunct="1">
              <a:lnSpc>
                <a:spcPct val="104000"/>
              </a:lnSpc>
              <a:spcBef>
                <a:spcPts val="0"/>
              </a:spcBef>
              <a:spcAft>
                <a:spcPts val="0"/>
              </a:spcAft>
              <a:buClrTx/>
              <a:buSzTx/>
              <a:buFontTx/>
              <a:buNone/>
              <a:tabLst/>
              <a:defRPr/>
            </a:pPr>
            <a:r>
              <a:rPr kumimoji="0" lang="es-MX"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rPr>
              <a:t>Se esta analizando las causas del PNC y buscar soluciones.</a:t>
            </a:r>
          </a:p>
          <a:p>
            <a:pPr marL="0" marR="0" lvl="0" indent="0" algn="l" defTabSz="914400" rtl="0" eaLnBrk="1" fontAlgn="auto" latinLnBrk="0" hangingPunct="1">
              <a:lnSpc>
                <a:spcPct val="104000"/>
              </a:lnSpc>
              <a:spcBef>
                <a:spcPts val="0"/>
              </a:spcBef>
              <a:spcAft>
                <a:spcPts val="0"/>
              </a:spcAft>
              <a:buClrTx/>
              <a:buSzTx/>
              <a:buFontTx/>
              <a:buNone/>
              <a:tabLst/>
              <a:defRPr/>
            </a:pPr>
            <a:r>
              <a:rPr kumimoji="0" lang="es-MX" altLang="en-US" sz="1200" b="1"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rPr>
              <a:t>CAUSA PRINCIPAL: INSERTO ROTO Y COMPENSACIÓN DE HERRAMIENTA</a:t>
            </a:r>
            <a:endParaRPr kumimoji="0" lang="es" altLang="en-US" sz="1200" b="1"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endParaRPr>
          </a:p>
        </p:txBody>
      </p:sp>
      <p:sp>
        <p:nvSpPr>
          <p:cNvPr id="17" name="文本框 15">
            <a:extLst>
              <a:ext uri="{FF2B5EF4-FFF2-40B4-BE49-F238E27FC236}">
                <a16:creationId xmlns:a16="http://schemas.microsoft.com/office/drawing/2014/main" id="{A84FA324-DEA4-941F-972D-6607134A3192}"/>
              </a:ext>
            </a:extLst>
          </p:cNvPr>
          <p:cNvSpPr txBox="1"/>
          <p:nvPr/>
        </p:nvSpPr>
        <p:spPr>
          <a:xfrm>
            <a:off x="1572568" y="2765792"/>
            <a:ext cx="2257205" cy="304800"/>
          </a:xfrm>
          <a:prstGeom prst="rect">
            <a:avLst/>
          </a:prstGeom>
          <a:noFill/>
        </p:spPr>
        <p:txBody>
          <a:bodyPr wrap="square" rtlCol="0">
            <a:normAutofit/>
          </a:bodyPr>
          <a:lstStyle>
            <a:defPPr>
              <a:defRPr lang="zh-CN"/>
            </a:defPPr>
            <a:lvl1pPr>
              <a:defRPr sz="2400">
                <a:solidFill>
                  <a:schemeClr val="accent1"/>
                </a:solidFill>
                <a:latin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 altLang="en-US" sz="1400" b="0" i="0" u="none" strike="noStrike" kern="1200" cap="none" spc="0" normalizeH="0" baseline="0" noProof="0" dirty="0">
                <a:ln>
                  <a:noFill/>
                </a:ln>
                <a:solidFill>
                  <a:prstClr val="black">
                    <a:lumMod val="75000"/>
                    <a:lumOff val="25000"/>
                  </a:prstClr>
                </a:solidFill>
                <a:effectLst/>
                <a:uLnTx/>
                <a:uFillTx/>
                <a:latin typeface="Arya"/>
                <a:ea typeface="Arya"/>
                <a:cs typeface="Arial"/>
              </a:rPr>
              <a:t>Analisis de causas PNC</a:t>
            </a:r>
          </a:p>
        </p:txBody>
      </p:sp>
      <p:sp>
        <p:nvSpPr>
          <p:cNvPr id="18" name="矩形 16">
            <a:extLst>
              <a:ext uri="{FF2B5EF4-FFF2-40B4-BE49-F238E27FC236}">
                <a16:creationId xmlns:a16="http://schemas.microsoft.com/office/drawing/2014/main" id="{9A472D3B-8DD8-DFA6-F1D9-832D660F416B}"/>
              </a:ext>
            </a:extLst>
          </p:cNvPr>
          <p:cNvSpPr/>
          <p:nvPr/>
        </p:nvSpPr>
        <p:spPr>
          <a:xfrm>
            <a:off x="1047596" y="2751780"/>
            <a:ext cx="468000" cy="468000"/>
          </a:xfrm>
          <a:prstGeom prst="rect">
            <a:avLst/>
          </a:prstGeom>
          <a:gradFill>
            <a:gsLst>
              <a:gs pos="0">
                <a:srgbClr val="002564"/>
              </a:gs>
              <a:gs pos="100000">
                <a:srgbClr val="0F6CA7"/>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1800" b="0" i="0" u="none" strike="noStrike" kern="1200" cap="none" spc="0" normalizeH="0" baseline="0" noProof="0">
                <a:ln>
                  <a:noFill/>
                </a:ln>
                <a:solidFill>
                  <a:prstClr val="white"/>
                </a:solidFill>
                <a:effectLst/>
                <a:uLnTx/>
                <a:uFillTx/>
                <a:latin typeface="Arya"/>
                <a:ea typeface="Arya"/>
                <a:cs typeface="Arial"/>
              </a:rPr>
              <a:t>1</a:t>
            </a:r>
          </a:p>
        </p:txBody>
      </p:sp>
      <p:sp>
        <p:nvSpPr>
          <p:cNvPr id="22" name="CuadroTexto 21">
            <a:extLst>
              <a:ext uri="{FF2B5EF4-FFF2-40B4-BE49-F238E27FC236}">
                <a16:creationId xmlns:a16="http://schemas.microsoft.com/office/drawing/2014/main" id="{6482CF57-336D-6A66-F0C3-E2FFBF84B414}"/>
              </a:ext>
            </a:extLst>
          </p:cNvPr>
          <p:cNvSpPr txBox="1"/>
          <p:nvPr/>
        </p:nvSpPr>
        <p:spPr>
          <a:xfrm>
            <a:off x="2465066" y="670709"/>
            <a:ext cx="7786838" cy="369332"/>
          </a:xfrm>
          <a:prstGeom prst="rect">
            <a:avLst/>
          </a:prstGeom>
          <a:noFill/>
        </p:spPr>
        <p:txBody>
          <a:bodyPr wrap="square" rtlCol="0">
            <a:spAutoFit/>
          </a:bodyPr>
          <a:lstStyle>
            <a:defPPr>
              <a:defRPr lang="zh-CN"/>
            </a:defPPr>
            <a:lvl1pPr algn="ctr">
              <a:defRPr u="sng"/>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sng" strike="noStrike" kern="1200" cap="none" spc="0" normalizeH="0" baseline="0" noProof="0" dirty="0">
                <a:ln>
                  <a:noFill/>
                </a:ln>
                <a:solidFill>
                  <a:prstClr val="black"/>
                </a:solidFill>
                <a:effectLst/>
                <a:uLnTx/>
                <a:uFillTx/>
                <a:latin typeface="Arial"/>
                <a:cs typeface="Arial"/>
              </a:rPr>
              <a:t>Propuestas de mejora</a:t>
            </a:r>
          </a:p>
        </p:txBody>
      </p:sp>
      <p:sp>
        <p:nvSpPr>
          <p:cNvPr id="9" name="矩形 7">
            <a:extLst>
              <a:ext uri="{FF2B5EF4-FFF2-40B4-BE49-F238E27FC236}">
                <a16:creationId xmlns:a16="http://schemas.microsoft.com/office/drawing/2014/main" id="{BE077614-D46B-2F9B-6B31-C43CC2827388}"/>
              </a:ext>
            </a:extLst>
          </p:cNvPr>
          <p:cNvSpPr/>
          <p:nvPr/>
        </p:nvSpPr>
        <p:spPr>
          <a:xfrm>
            <a:off x="9122415" y="3202094"/>
            <a:ext cx="2422841" cy="1056269"/>
          </a:xfrm>
          <a:prstGeom prst="rect">
            <a:avLst/>
          </a:prstGeom>
          <a:noFill/>
        </p:spPr>
        <p:txBody>
          <a:bodyPr wrap="square" rtlCol="0">
            <a:normAutofit/>
          </a:bodyPr>
          <a:lstStyle/>
          <a:p>
            <a:pPr marL="0" marR="0" lvl="0" indent="0" algn="l" defTabSz="914400" rtl="0" eaLnBrk="1" fontAlgn="auto" latinLnBrk="0" hangingPunct="1">
              <a:lnSpc>
                <a:spcPct val="104000"/>
              </a:lnSpc>
              <a:spcBef>
                <a:spcPts val="0"/>
              </a:spcBef>
              <a:spcAft>
                <a:spcPts val="0"/>
              </a:spcAft>
              <a:buClrTx/>
              <a:buSzTx/>
              <a:buFontTx/>
              <a:buNone/>
              <a:tabLst/>
              <a:defRPr/>
            </a:pPr>
            <a:r>
              <a:rPr kumimoji="0" lang="es-MX"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rPr>
              <a:t>Se cargara de manera continua los productos y materia prima de la norma B16.5</a:t>
            </a:r>
          </a:p>
          <a:p>
            <a:pPr marL="171450" marR="0" lvl="0" indent="-171450" algn="l" defTabSz="914400" rtl="0" eaLnBrk="1" fontAlgn="auto" latinLnBrk="0" hangingPunct="1">
              <a:lnSpc>
                <a:spcPct val="104000"/>
              </a:lnSpc>
              <a:spcBef>
                <a:spcPts val="0"/>
              </a:spcBef>
              <a:spcAft>
                <a:spcPts val="0"/>
              </a:spcAft>
              <a:buClrTx/>
              <a:buSzTx/>
              <a:buFont typeface="Arial" panose="020B0604020202020204" pitchFamily="34" charset="0"/>
              <a:buChar char="•"/>
              <a:tabLst/>
              <a:defRPr/>
            </a:pPr>
            <a:endParaRPr kumimoji="0" lang="es-MX"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endParaRPr>
          </a:p>
          <a:p>
            <a:pPr marL="171450" marR="0" lvl="0" indent="-171450" algn="l" defTabSz="914400" rtl="0" eaLnBrk="1" fontAlgn="auto" latinLnBrk="0" hangingPunct="1">
              <a:lnSpc>
                <a:spcPct val="104000"/>
              </a:lnSpc>
              <a:spcBef>
                <a:spcPts val="0"/>
              </a:spcBef>
              <a:spcAft>
                <a:spcPts val="0"/>
              </a:spcAft>
              <a:buClrTx/>
              <a:buSzTx/>
              <a:buFont typeface="Arial" panose="020B0604020202020204" pitchFamily="34" charset="0"/>
              <a:buChar char="•"/>
              <a:tabLst/>
              <a:defRPr/>
            </a:pPr>
            <a:endParaRPr kumimoji="0" lang="es" altLang="en-US" sz="1200" b="0" i="0" u="none" strike="noStrike" kern="1200" cap="none" spc="0" normalizeH="0" baseline="0" noProof="0" dirty="0">
              <a:ln>
                <a:noFill/>
              </a:ln>
              <a:solidFill>
                <a:prstClr val="black">
                  <a:lumMod val="75000"/>
                  <a:lumOff val="25000"/>
                </a:prstClr>
              </a:solidFill>
              <a:effectLst/>
              <a:uLnTx/>
              <a:uFillTx/>
              <a:latin typeface="Arya"/>
              <a:ea typeface="Arya"/>
              <a:cs typeface="Arial"/>
              <a:sym typeface="Arial" panose="020B0604020202020204" pitchFamily="34" charset="0"/>
            </a:endParaRPr>
          </a:p>
        </p:txBody>
      </p:sp>
      <p:sp>
        <p:nvSpPr>
          <p:cNvPr id="10" name="文本框 8">
            <a:extLst>
              <a:ext uri="{FF2B5EF4-FFF2-40B4-BE49-F238E27FC236}">
                <a16:creationId xmlns:a16="http://schemas.microsoft.com/office/drawing/2014/main" id="{BB669FEA-7040-0E43-6713-E2743E5F3DA5}"/>
              </a:ext>
            </a:extLst>
          </p:cNvPr>
          <p:cNvSpPr txBox="1"/>
          <p:nvPr/>
        </p:nvSpPr>
        <p:spPr>
          <a:xfrm>
            <a:off x="9122415" y="2767165"/>
            <a:ext cx="2257205" cy="415333"/>
          </a:xfrm>
          <a:prstGeom prst="rect">
            <a:avLst/>
          </a:prstGeom>
          <a:noFill/>
        </p:spPr>
        <p:txBody>
          <a:bodyPr wrap="square" rtlCol="0">
            <a:normAutofit fontScale="92500" lnSpcReduction="20000"/>
          </a:bodyPr>
          <a:lstStyle>
            <a:defPPr>
              <a:defRPr lang="zh-CN"/>
            </a:defPPr>
            <a:lvl1pPr>
              <a:defRPr sz="2400">
                <a:solidFill>
                  <a:schemeClr val="accent1"/>
                </a:solidFill>
                <a:latin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altLang="en-US" sz="1400" b="0" i="0" u="none" strike="noStrike" kern="1200" cap="none" spc="0" normalizeH="0" baseline="0" noProof="0" dirty="0">
                <a:ln>
                  <a:noFill/>
                </a:ln>
                <a:solidFill>
                  <a:prstClr val="black">
                    <a:lumMod val="75000"/>
                    <a:lumOff val="25000"/>
                  </a:prstClr>
                </a:solidFill>
                <a:effectLst/>
                <a:uLnTx/>
                <a:uFillTx/>
                <a:latin typeface="Arya"/>
                <a:ea typeface="Arya"/>
                <a:cs typeface="Arial"/>
              </a:rPr>
              <a:t>Carga de Materia prima por producto</a:t>
            </a:r>
            <a:endParaRPr kumimoji="0" lang="es" altLang="en-US" sz="1400" b="0" i="0" u="none" strike="noStrike" kern="1200" cap="none" spc="0" normalizeH="0" baseline="0" noProof="0" dirty="0">
              <a:ln>
                <a:noFill/>
              </a:ln>
              <a:solidFill>
                <a:prstClr val="black">
                  <a:lumMod val="75000"/>
                  <a:lumOff val="25000"/>
                </a:prstClr>
              </a:solidFill>
              <a:effectLst/>
              <a:uLnTx/>
              <a:uFillTx/>
              <a:latin typeface="Arya"/>
              <a:ea typeface="Arya"/>
              <a:cs typeface="Arial"/>
            </a:endParaRPr>
          </a:p>
        </p:txBody>
      </p:sp>
    </p:spTree>
    <p:extLst>
      <p:ext uri="{BB962C8B-B14F-4D97-AF65-F5344CB8AC3E}">
        <p14:creationId xmlns:p14="http://schemas.microsoft.com/office/powerpoint/2010/main" val="371554167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10DBE-963C-5CBC-ED9F-A1B01C8BF79C}"/>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59D6BED5-CC8F-074F-BE7F-3BE6C277D150}"/>
              </a:ext>
            </a:extLst>
          </p:cNvPr>
          <p:cNvSpPr txBox="1"/>
          <p:nvPr/>
        </p:nvSpPr>
        <p:spPr>
          <a:xfrm>
            <a:off x="8016240" y="6177324"/>
            <a:ext cx="3353489"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3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Mejora</a:t>
            </a:r>
            <a:endParaRPr kumimoji="1" lang="zh-CN" altLang="en-US" sz="3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graphicFrame>
        <p:nvGraphicFramePr>
          <p:cNvPr id="4" name="Gráfico 3">
            <a:extLst>
              <a:ext uri="{FF2B5EF4-FFF2-40B4-BE49-F238E27FC236}">
                <a16:creationId xmlns:a16="http://schemas.microsoft.com/office/drawing/2014/main" id="{B5988232-98B7-8C09-0E0B-EA37D42A6D08}"/>
              </a:ext>
            </a:extLst>
          </p:cNvPr>
          <p:cNvGraphicFramePr>
            <a:graphicFrameLocks/>
          </p:cNvGraphicFramePr>
          <p:nvPr/>
        </p:nvGraphicFramePr>
        <p:xfrm>
          <a:off x="1774161" y="1004549"/>
          <a:ext cx="4321839" cy="33394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Gráfico 4">
            <a:extLst>
              <a:ext uri="{FF2B5EF4-FFF2-40B4-BE49-F238E27FC236}">
                <a16:creationId xmlns:a16="http://schemas.microsoft.com/office/drawing/2014/main" id="{B25AE6D7-F233-B5DF-DA64-61F4CC79C720}"/>
              </a:ext>
            </a:extLst>
          </p:cNvPr>
          <p:cNvGraphicFramePr>
            <a:graphicFrameLocks/>
          </p:cNvGraphicFramePr>
          <p:nvPr/>
        </p:nvGraphicFramePr>
        <p:xfrm>
          <a:off x="5461765" y="1004550"/>
          <a:ext cx="5011743" cy="3339417"/>
        </p:xfrm>
        <a:graphic>
          <a:graphicData uri="http://schemas.openxmlformats.org/drawingml/2006/chart">
            <c:chart xmlns:c="http://schemas.openxmlformats.org/drawingml/2006/chart" xmlns:r="http://schemas.openxmlformats.org/officeDocument/2006/relationships" r:id="rId4"/>
          </a:graphicData>
        </a:graphic>
      </p:graphicFrame>
      <p:sp>
        <p:nvSpPr>
          <p:cNvPr id="3" name="CuadroTexto 2">
            <a:extLst>
              <a:ext uri="{FF2B5EF4-FFF2-40B4-BE49-F238E27FC236}">
                <a16:creationId xmlns:a16="http://schemas.microsoft.com/office/drawing/2014/main" id="{6DA273AD-6D81-40EC-23D8-FC715EE7B18E}"/>
              </a:ext>
            </a:extLst>
          </p:cNvPr>
          <p:cNvSpPr txBox="1"/>
          <p:nvPr/>
        </p:nvSpPr>
        <p:spPr>
          <a:xfrm>
            <a:off x="856343" y="4615543"/>
            <a:ext cx="3599543" cy="646331"/>
          </a:xfrm>
          <a:prstGeom prst="rect">
            <a:avLst/>
          </a:prstGeom>
          <a:noFill/>
        </p:spPr>
        <p:txBody>
          <a:bodyPr wrap="square" rtlCol="0">
            <a:spAutoFit/>
          </a:bodyPr>
          <a:lstStyle/>
          <a:p>
            <a:r>
              <a:rPr lang="es-MX" b="1" dirty="0">
                <a:solidFill>
                  <a:srgbClr val="FF0000"/>
                </a:solidFill>
              </a:rPr>
              <a:t>NOTA</a:t>
            </a:r>
            <a:r>
              <a:rPr lang="es-MX" b="1" dirty="0"/>
              <a:t>: Se hará carga masiva con Francisco. Ticket 2592.</a:t>
            </a:r>
          </a:p>
        </p:txBody>
      </p:sp>
    </p:spTree>
    <p:extLst>
      <p:ext uri="{BB962C8B-B14F-4D97-AF65-F5344CB8AC3E}">
        <p14:creationId xmlns:p14="http://schemas.microsoft.com/office/powerpoint/2010/main" val="48700242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E9EFED0A-923E-33E4-42EC-56EBE0F48E46}"/>
              </a:ext>
            </a:extLst>
          </p:cNvPr>
          <p:cNvSpPr txBox="1"/>
          <p:nvPr/>
        </p:nvSpPr>
        <p:spPr>
          <a:xfrm>
            <a:off x="2356337" y="1652955"/>
            <a:ext cx="8276493" cy="3139321"/>
          </a:xfrm>
          <a:prstGeom prst="rect">
            <a:avLst/>
          </a:prstGeom>
          <a:noFill/>
        </p:spPr>
        <p:txBody>
          <a:bodyPr wrap="square" rtlCol="0">
            <a:spAutoFit/>
          </a:bodyPr>
          <a:lstStyle/>
          <a:p>
            <a:r>
              <a:rPr lang="es-MX" sz="3600" b="1" dirty="0">
                <a:solidFill>
                  <a:schemeClr val="accent1">
                    <a:lumMod val="75000"/>
                  </a:schemeClr>
                </a:solidFill>
                <a:latin typeface="Arial Black" panose="020B0A04020102020204" pitchFamily="34" charset="0"/>
              </a:rPr>
              <a:t>SEGUIMIENTO MENSUAL PROGRAMA DE CALIBRACION Y VERIFICACION</a:t>
            </a:r>
          </a:p>
          <a:p>
            <a:endParaRPr lang="es-MX" sz="3600" b="1" dirty="0">
              <a:solidFill>
                <a:schemeClr val="accent1">
                  <a:lumMod val="75000"/>
                </a:schemeClr>
              </a:solidFill>
              <a:latin typeface="Arial Black" panose="020B0A04020102020204" pitchFamily="34" charset="0"/>
            </a:endParaRPr>
          </a:p>
          <a:p>
            <a:endParaRPr lang="es-MX" sz="3600" b="1" dirty="0">
              <a:solidFill>
                <a:schemeClr val="accent1">
                  <a:lumMod val="75000"/>
                </a:schemeClr>
              </a:solidFill>
              <a:latin typeface="Arial Black" panose="020B0A04020102020204" pitchFamily="34" charset="0"/>
            </a:endParaRPr>
          </a:p>
          <a:p>
            <a:r>
              <a:rPr lang="es-MX" sz="1400" b="1" dirty="0">
                <a:solidFill>
                  <a:schemeClr val="accent1">
                    <a:lumMod val="75000"/>
                  </a:schemeClr>
                </a:solidFill>
                <a:latin typeface="Arial Black" panose="020B0A04020102020204" pitchFamily="34" charset="0"/>
              </a:rPr>
              <a:t>Mayo</a:t>
            </a:r>
            <a:r>
              <a:rPr lang="es-MX" sz="1400" b="1" dirty="0">
                <a:solidFill>
                  <a:schemeClr val="accent1">
                    <a:lumMod val="75000"/>
                  </a:schemeClr>
                </a:solidFill>
              </a:rPr>
              <a:t> </a:t>
            </a:r>
            <a:r>
              <a:rPr lang="es-MX" b="1" dirty="0">
                <a:solidFill>
                  <a:schemeClr val="accent1">
                    <a:lumMod val="75000"/>
                  </a:schemeClr>
                </a:solidFill>
              </a:rPr>
              <a:t>2025</a:t>
            </a:r>
          </a:p>
        </p:txBody>
      </p:sp>
      <p:sp>
        <p:nvSpPr>
          <p:cNvPr id="6" name="CuadroTexto 5">
            <a:extLst>
              <a:ext uri="{FF2B5EF4-FFF2-40B4-BE49-F238E27FC236}">
                <a16:creationId xmlns:a16="http://schemas.microsoft.com/office/drawing/2014/main" id="{507AD1AB-0DE6-BC66-0AAD-35A4AEBEA6CA}"/>
              </a:ext>
            </a:extLst>
          </p:cNvPr>
          <p:cNvSpPr txBox="1"/>
          <p:nvPr/>
        </p:nvSpPr>
        <p:spPr>
          <a:xfrm>
            <a:off x="8016240" y="6300436"/>
            <a:ext cx="3353489" cy="338554"/>
          </a:xfrm>
          <a:prstGeom prst="rect">
            <a:avLst/>
          </a:prstGeom>
          <a:noFill/>
        </p:spPr>
        <p:txBody>
          <a:bodyPr wrap="square">
            <a:spAutoFit/>
          </a:bodyPr>
          <a:lstStyle/>
          <a:p>
            <a:pPr algn="ctr"/>
            <a:r>
              <a:rPr kumimoji="1" lang="es-MX" altLang="zh-CN" sz="1600" dirty="0">
                <a:ln w="0"/>
                <a:solidFill>
                  <a:schemeClr val="tx1"/>
                </a:solidFill>
                <a:effectLst>
                  <a:outerShdw blurRad="38100" dist="19050" dir="2700000" algn="tl" rotWithShape="0">
                    <a:schemeClr val="dk1">
                      <a:alpha val="40000"/>
                    </a:schemeClr>
                  </a:outerShdw>
                </a:effectLst>
              </a:rPr>
              <a:t>CALIBRACION Y VERIFICACION   </a:t>
            </a:r>
            <a:endParaRPr kumimoji="1" lang="zh-CN" altLang="en-US" sz="1600" dirty="0">
              <a:ln w="0"/>
              <a:solidFill>
                <a:schemeClr val="tx1"/>
              </a:solidFill>
              <a:effectLst>
                <a:outerShdw blurRad="38100" dist="19050" dir="2700000" algn="tl" rotWithShape="0">
                  <a:schemeClr val="dk1">
                    <a:alpha val="40000"/>
                  </a:schemeClr>
                </a:outerShdw>
              </a:effectLst>
            </a:endParaRPr>
          </a:p>
        </p:txBody>
      </p:sp>
      <p:pic>
        <p:nvPicPr>
          <p:cNvPr id="1028" name="Picture 4" descr="Ilustración de icono de calibrador a vernier icono de ...">
            <a:extLst>
              <a:ext uri="{FF2B5EF4-FFF2-40B4-BE49-F238E27FC236}">
                <a16:creationId xmlns:a16="http://schemas.microsoft.com/office/drawing/2014/main" id="{0863DDF8-3367-31D0-F0A3-864CDAC9A67E}"/>
              </a:ext>
            </a:extLst>
          </p:cNvPr>
          <p:cNvPicPr>
            <a:picLocks noChangeAspect="1" noChangeArrowheads="1"/>
          </p:cNvPicPr>
          <p:nvPr/>
        </p:nvPicPr>
        <p:blipFill>
          <a:blip r:embed="rId3">
            <a:clrChange>
              <a:clrFrom>
                <a:srgbClr val="D4EAE8"/>
              </a:clrFrom>
              <a:clrTo>
                <a:srgbClr val="D4EAE8">
                  <a:alpha val="0"/>
                </a:srgbClr>
              </a:clrTo>
            </a:clrChange>
            <a:extLst>
              <a:ext uri="{28A0092B-C50C-407E-A947-70E740481C1C}">
                <a14:useLocalDpi xmlns:a14="http://schemas.microsoft.com/office/drawing/2010/main" val="0"/>
              </a:ext>
            </a:extLst>
          </a:blip>
          <a:srcRect/>
          <a:stretch>
            <a:fillRect/>
          </a:stretch>
        </p:blipFill>
        <p:spPr bwMode="auto">
          <a:xfrm>
            <a:off x="7308988" y="2284550"/>
            <a:ext cx="3673751" cy="36737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ector de contorno de icono de escala de calibre. calibrador a vernier  15110095 Vector en Vecteezy">
            <a:extLst>
              <a:ext uri="{FF2B5EF4-FFF2-40B4-BE49-F238E27FC236}">
                <a16:creationId xmlns:a16="http://schemas.microsoft.com/office/drawing/2014/main" id="{BB626CEF-0498-8700-D7D5-5A83F681145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204189">
            <a:off x="10730454" y="5578301"/>
            <a:ext cx="1370944" cy="1370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741607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189E5-80B6-03AB-4645-CED167F42925}"/>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2FA42F06-93DC-05FB-EEE7-9285FF17DBF5}"/>
              </a:ext>
            </a:extLst>
          </p:cNvPr>
          <p:cNvSpPr txBox="1"/>
          <p:nvPr/>
        </p:nvSpPr>
        <p:spPr>
          <a:xfrm>
            <a:off x="8016240" y="6300436"/>
            <a:ext cx="3353489"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CALIBRACION Y VERIFICACION   </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sp>
        <p:nvSpPr>
          <p:cNvPr id="4" name="CuadroTexto 3">
            <a:extLst>
              <a:ext uri="{FF2B5EF4-FFF2-40B4-BE49-F238E27FC236}">
                <a16:creationId xmlns:a16="http://schemas.microsoft.com/office/drawing/2014/main" id="{6B19BF68-91F4-C212-7742-99999C638BB6}"/>
              </a:ext>
            </a:extLst>
          </p:cNvPr>
          <p:cNvSpPr txBox="1"/>
          <p:nvPr/>
        </p:nvSpPr>
        <p:spPr>
          <a:xfrm>
            <a:off x="3063240" y="219010"/>
            <a:ext cx="697992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400" b="1" i="0" u="none" strike="noStrike" kern="1200" cap="none" spc="0" normalizeH="0" baseline="0" noProof="0" dirty="0">
                <a:ln>
                  <a:noFill/>
                </a:ln>
                <a:solidFill>
                  <a:srgbClr val="4472C4">
                    <a:lumMod val="75000"/>
                  </a:srgbClr>
                </a:solidFill>
                <a:effectLst/>
                <a:uLnTx/>
                <a:uFillTx/>
                <a:latin typeface="Arial Black" panose="020B0A04020102020204" pitchFamily="34" charset="0"/>
                <a:cs typeface="Arial"/>
              </a:rPr>
              <a:t>VERIFICACIÓN DE EQUIPOS DE MEDICION</a:t>
            </a:r>
          </a:p>
        </p:txBody>
      </p:sp>
      <p:graphicFrame>
        <p:nvGraphicFramePr>
          <p:cNvPr id="6" name="Tabla 5">
            <a:extLst>
              <a:ext uri="{FF2B5EF4-FFF2-40B4-BE49-F238E27FC236}">
                <a16:creationId xmlns:a16="http://schemas.microsoft.com/office/drawing/2014/main" id="{ACC359E0-43A2-D723-0085-96182D07B640}"/>
              </a:ext>
            </a:extLst>
          </p:cNvPr>
          <p:cNvGraphicFramePr>
            <a:graphicFrameLocks noGrp="1"/>
          </p:cNvGraphicFramePr>
          <p:nvPr/>
        </p:nvGraphicFramePr>
        <p:xfrm>
          <a:off x="7392780" y="1319674"/>
          <a:ext cx="3416300" cy="847725"/>
        </p:xfrm>
        <a:graphic>
          <a:graphicData uri="http://schemas.openxmlformats.org/drawingml/2006/table">
            <a:tbl>
              <a:tblPr/>
              <a:tblGrid>
                <a:gridCol w="762000">
                  <a:extLst>
                    <a:ext uri="{9D8B030D-6E8A-4147-A177-3AD203B41FA5}">
                      <a16:colId xmlns:a16="http://schemas.microsoft.com/office/drawing/2014/main" val="2194043584"/>
                    </a:ext>
                  </a:extLst>
                </a:gridCol>
                <a:gridCol w="752006">
                  <a:extLst>
                    <a:ext uri="{9D8B030D-6E8A-4147-A177-3AD203B41FA5}">
                      <a16:colId xmlns:a16="http://schemas.microsoft.com/office/drawing/2014/main" val="2281228396"/>
                    </a:ext>
                  </a:extLst>
                </a:gridCol>
                <a:gridCol w="213194">
                  <a:extLst>
                    <a:ext uri="{9D8B030D-6E8A-4147-A177-3AD203B41FA5}">
                      <a16:colId xmlns:a16="http://schemas.microsoft.com/office/drawing/2014/main" val="3581233473"/>
                    </a:ext>
                  </a:extLst>
                </a:gridCol>
                <a:gridCol w="203200">
                  <a:extLst>
                    <a:ext uri="{9D8B030D-6E8A-4147-A177-3AD203B41FA5}">
                      <a16:colId xmlns:a16="http://schemas.microsoft.com/office/drawing/2014/main" val="3038336128"/>
                    </a:ext>
                  </a:extLst>
                </a:gridCol>
                <a:gridCol w="203200">
                  <a:extLst>
                    <a:ext uri="{9D8B030D-6E8A-4147-A177-3AD203B41FA5}">
                      <a16:colId xmlns:a16="http://schemas.microsoft.com/office/drawing/2014/main" val="3433282559"/>
                    </a:ext>
                  </a:extLst>
                </a:gridCol>
                <a:gridCol w="203200">
                  <a:extLst>
                    <a:ext uri="{9D8B030D-6E8A-4147-A177-3AD203B41FA5}">
                      <a16:colId xmlns:a16="http://schemas.microsoft.com/office/drawing/2014/main" val="4211302451"/>
                    </a:ext>
                  </a:extLst>
                </a:gridCol>
                <a:gridCol w="342900">
                  <a:extLst>
                    <a:ext uri="{9D8B030D-6E8A-4147-A177-3AD203B41FA5}">
                      <a16:colId xmlns:a16="http://schemas.microsoft.com/office/drawing/2014/main" val="1244319604"/>
                    </a:ext>
                  </a:extLst>
                </a:gridCol>
                <a:gridCol w="736600">
                  <a:extLst>
                    <a:ext uri="{9D8B030D-6E8A-4147-A177-3AD203B41FA5}">
                      <a16:colId xmlns:a16="http://schemas.microsoft.com/office/drawing/2014/main" val="4008160527"/>
                    </a:ext>
                  </a:extLst>
                </a:gridCol>
              </a:tblGrid>
              <a:tr h="466725">
                <a:tc>
                  <a:txBody>
                    <a:bodyPr/>
                    <a:lstStyle/>
                    <a:p>
                      <a:pPr algn="l" rtl="0" fontAlgn="b"/>
                      <a:r>
                        <a:rPr lang="es-MX" sz="1800" b="0" i="0" u="none" strike="noStrike" dirty="0">
                          <a:solidFill>
                            <a:srgbClr val="000000"/>
                          </a:solidFill>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rtl="0" fontAlgn="b"/>
                      <a:r>
                        <a:rPr lang="es-MX" sz="1800" b="0" i="0" u="none" strike="noStrike" dirty="0">
                          <a:solidFill>
                            <a:srgbClr val="000000"/>
                          </a:solidFill>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rtl="0" fontAlgn="ctr"/>
                      <a:r>
                        <a:rPr lang="es-MX" sz="800" b="1" i="0" u="none" strike="noStrike" dirty="0">
                          <a:solidFill>
                            <a:srgbClr val="000000"/>
                          </a:solidFill>
                          <a:effectLst/>
                          <a:latin typeface="Calibri" panose="020F0502020204030204" pitchFamily="34" charset="0"/>
                        </a:rPr>
                        <a:t>FW18</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FW19</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FW20</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FW21</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700" b="1" i="0" u="none" strike="noStrike" dirty="0">
                          <a:solidFill>
                            <a:srgbClr val="000000"/>
                          </a:solidFill>
                          <a:effectLst/>
                          <a:latin typeface="Calibri" panose="020F0502020204030204" pitchFamily="34" charset="0"/>
                        </a:rPr>
                        <a:t>PORCENTAJE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823309656"/>
                  </a:ext>
                </a:extLst>
              </a:tr>
              <a:tr h="190500">
                <a:tc gridSpan="2">
                  <a:txBody>
                    <a:bodyPr/>
                    <a:lstStyle/>
                    <a:p>
                      <a:pPr algn="ctr" rtl="0" fontAlgn="b"/>
                      <a:r>
                        <a:rPr lang="es-MX" sz="800" b="0" i="0" u="none" strike="noStrike" dirty="0">
                          <a:solidFill>
                            <a:srgbClr val="000000"/>
                          </a:solidFill>
                          <a:effectLst/>
                          <a:latin typeface="Calibri" panose="020F0502020204030204" pitchFamily="34" charset="0"/>
                        </a:rPr>
                        <a:t>No. Equipos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hMerge="1">
                  <a:txBody>
                    <a:bodyPr/>
                    <a:lstStyle/>
                    <a:p>
                      <a:endParaRPr lang="es-MX"/>
                    </a:p>
                  </a:txBody>
                  <a:tcPr/>
                </a:tc>
                <a:tc>
                  <a:txBody>
                    <a:bodyPr/>
                    <a:lstStyle/>
                    <a:p>
                      <a:pPr algn="ctr" rtl="0" fontAlgn="b"/>
                      <a:r>
                        <a:rPr lang="es-MX" sz="800" b="0" i="0" u="none" strike="noStrike" dirty="0">
                          <a:solidFill>
                            <a:srgbClr val="000000"/>
                          </a:solidFill>
                          <a:effectLst/>
                          <a:latin typeface="Calibri" panose="020F050202020403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04950256"/>
                  </a:ext>
                </a:extLst>
              </a:tr>
              <a:tr h="190500">
                <a:tc gridSpan="2">
                  <a:txBody>
                    <a:bodyPr/>
                    <a:lstStyle/>
                    <a:p>
                      <a:pPr algn="ctr" rtl="0" fontAlgn="ctr"/>
                      <a:r>
                        <a:rPr lang="es-MX" sz="800" b="0" i="0" u="none" strike="noStrike" dirty="0">
                          <a:solidFill>
                            <a:srgbClr val="000000"/>
                          </a:solidFill>
                          <a:effectLst/>
                          <a:latin typeface="Calibri" panose="020F0502020204030204" pitchFamily="34" charset="0"/>
                        </a:rPr>
                        <a:t>No. Equipos verificados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MX"/>
                    </a:p>
                  </a:txBody>
                  <a:tcPr/>
                </a:tc>
                <a:tc>
                  <a:txBody>
                    <a:bodyPr/>
                    <a:lstStyle/>
                    <a:p>
                      <a:pPr algn="ctr" rtl="0" fontAlgn="b"/>
                      <a:r>
                        <a:rPr lang="es-MX" sz="800" b="0" i="0" u="none" strike="noStrike" dirty="0">
                          <a:solidFill>
                            <a:srgbClr val="000000"/>
                          </a:solidFill>
                          <a:effectLst/>
                          <a:latin typeface="Calibri" panose="020F050202020403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r>
                        <a:rPr lang="es-MX" sz="800" b="0" i="0" u="none" strike="noStrike" dirty="0">
                          <a:solidFill>
                            <a:srgbClr val="000000"/>
                          </a:solidFill>
                          <a:effectLst/>
                          <a:latin typeface="Calibri" panose="020F0502020204030204" pitchFamily="34" charset="0"/>
                        </a:rPr>
                        <a:t>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es-MX" sz="800" b="0" i="0" u="none" strike="noStrike" dirty="0">
                          <a:solidFill>
                            <a:srgbClr val="000000"/>
                          </a:solidFill>
                          <a:effectLst/>
                          <a:latin typeface="Calibri" panose="020F050202020403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95534315"/>
                  </a:ext>
                </a:extLst>
              </a:tr>
            </a:tbl>
          </a:graphicData>
        </a:graphic>
      </p:graphicFrame>
      <p:graphicFrame>
        <p:nvGraphicFramePr>
          <p:cNvPr id="10" name="Gráfico 9">
            <a:extLst>
              <a:ext uri="{FF2B5EF4-FFF2-40B4-BE49-F238E27FC236}">
                <a16:creationId xmlns:a16="http://schemas.microsoft.com/office/drawing/2014/main" id="{0E7ABE07-0F70-1349-2620-DDAA9E6F3B6A}"/>
              </a:ext>
            </a:extLst>
          </p:cNvPr>
          <p:cNvGraphicFramePr>
            <a:graphicFrameLocks/>
          </p:cNvGraphicFramePr>
          <p:nvPr/>
        </p:nvGraphicFramePr>
        <p:xfrm>
          <a:off x="1158240" y="2537128"/>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3" name="CuadroTexto 2">
            <a:extLst>
              <a:ext uri="{FF2B5EF4-FFF2-40B4-BE49-F238E27FC236}">
                <a16:creationId xmlns:a16="http://schemas.microsoft.com/office/drawing/2014/main" id="{E6E54D87-7934-24FC-E6C7-FBF0DD35A695}"/>
              </a:ext>
            </a:extLst>
          </p:cNvPr>
          <p:cNvSpPr txBox="1"/>
          <p:nvPr/>
        </p:nvSpPr>
        <p:spPr>
          <a:xfrm>
            <a:off x="2897255" y="5353660"/>
            <a:ext cx="15241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Arial"/>
                <a:cs typeface="Arial"/>
              </a:rPr>
              <a:t>VERNIER</a:t>
            </a:r>
          </a:p>
        </p:txBody>
      </p:sp>
      <p:graphicFrame>
        <p:nvGraphicFramePr>
          <p:cNvPr id="5" name="Tabla 4">
            <a:extLst>
              <a:ext uri="{FF2B5EF4-FFF2-40B4-BE49-F238E27FC236}">
                <a16:creationId xmlns:a16="http://schemas.microsoft.com/office/drawing/2014/main" id="{B758D01D-1FCB-3A80-7CBA-0DBDC1839CFD}"/>
              </a:ext>
            </a:extLst>
          </p:cNvPr>
          <p:cNvGraphicFramePr>
            <a:graphicFrameLocks noGrp="1"/>
          </p:cNvGraphicFramePr>
          <p:nvPr/>
        </p:nvGraphicFramePr>
        <p:xfrm>
          <a:off x="1736090" y="1319674"/>
          <a:ext cx="3416300" cy="847725"/>
        </p:xfrm>
        <a:graphic>
          <a:graphicData uri="http://schemas.openxmlformats.org/drawingml/2006/table">
            <a:tbl>
              <a:tblPr/>
              <a:tblGrid>
                <a:gridCol w="762000">
                  <a:extLst>
                    <a:ext uri="{9D8B030D-6E8A-4147-A177-3AD203B41FA5}">
                      <a16:colId xmlns:a16="http://schemas.microsoft.com/office/drawing/2014/main" val="4291627637"/>
                    </a:ext>
                  </a:extLst>
                </a:gridCol>
                <a:gridCol w="762000">
                  <a:extLst>
                    <a:ext uri="{9D8B030D-6E8A-4147-A177-3AD203B41FA5}">
                      <a16:colId xmlns:a16="http://schemas.microsoft.com/office/drawing/2014/main" val="3841334944"/>
                    </a:ext>
                  </a:extLst>
                </a:gridCol>
                <a:gridCol w="203200">
                  <a:extLst>
                    <a:ext uri="{9D8B030D-6E8A-4147-A177-3AD203B41FA5}">
                      <a16:colId xmlns:a16="http://schemas.microsoft.com/office/drawing/2014/main" val="1929366342"/>
                    </a:ext>
                  </a:extLst>
                </a:gridCol>
                <a:gridCol w="203200">
                  <a:extLst>
                    <a:ext uri="{9D8B030D-6E8A-4147-A177-3AD203B41FA5}">
                      <a16:colId xmlns:a16="http://schemas.microsoft.com/office/drawing/2014/main" val="3664355313"/>
                    </a:ext>
                  </a:extLst>
                </a:gridCol>
                <a:gridCol w="203200">
                  <a:extLst>
                    <a:ext uri="{9D8B030D-6E8A-4147-A177-3AD203B41FA5}">
                      <a16:colId xmlns:a16="http://schemas.microsoft.com/office/drawing/2014/main" val="276108427"/>
                    </a:ext>
                  </a:extLst>
                </a:gridCol>
                <a:gridCol w="203200">
                  <a:extLst>
                    <a:ext uri="{9D8B030D-6E8A-4147-A177-3AD203B41FA5}">
                      <a16:colId xmlns:a16="http://schemas.microsoft.com/office/drawing/2014/main" val="2308613172"/>
                    </a:ext>
                  </a:extLst>
                </a:gridCol>
                <a:gridCol w="342900">
                  <a:extLst>
                    <a:ext uri="{9D8B030D-6E8A-4147-A177-3AD203B41FA5}">
                      <a16:colId xmlns:a16="http://schemas.microsoft.com/office/drawing/2014/main" val="960990132"/>
                    </a:ext>
                  </a:extLst>
                </a:gridCol>
                <a:gridCol w="736600">
                  <a:extLst>
                    <a:ext uri="{9D8B030D-6E8A-4147-A177-3AD203B41FA5}">
                      <a16:colId xmlns:a16="http://schemas.microsoft.com/office/drawing/2014/main" val="3786156156"/>
                    </a:ext>
                  </a:extLst>
                </a:gridCol>
              </a:tblGrid>
              <a:tr h="466725">
                <a:tc>
                  <a:txBody>
                    <a:bodyPr/>
                    <a:lstStyle/>
                    <a:p>
                      <a:pPr algn="l" rtl="0" fontAlgn="b"/>
                      <a:r>
                        <a:rPr lang="es-MX" sz="1800" b="0" i="0" u="none" strike="noStrike" dirty="0">
                          <a:solidFill>
                            <a:srgbClr val="000000"/>
                          </a:solidFill>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rtl="0" fontAlgn="b"/>
                      <a:r>
                        <a:rPr lang="es-MX" sz="1800" b="0" i="0" u="none" strike="noStrike" dirty="0">
                          <a:solidFill>
                            <a:srgbClr val="000000"/>
                          </a:solidFill>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rtl="0" fontAlgn="ctr"/>
                      <a:r>
                        <a:rPr lang="es-MX" sz="800" b="1" i="0" u="none" strike="noStrike" dirty="0">
                          <a:solidFill>
                            <a:srgbClr val="000000"/>
                          </a:solidFill>
                          <a:effectLst/>
                          <a:latin typeface="Calibri" panose="020F0502020204030204" pitchFamily="34" charset="0"/>
                        </a:rPr>
                        <a:t>FW18</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FW19</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FW20</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FW21</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800" b="1" i="0" u="none" strike="noStrike" dirty="0">
                          <a:solidFill>
                            <a:srgbClr val="000000"/>
                          </a:solidFill>
                          <a:effectLst/>
                          <a:latin typeface="Calibri" panose="020F0502020204030204" pitchFamily="34" charset="0"/>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s-MX" sz="700" b="1" i="0" u="none" strike="noStrike" dirty="0">
                          <a:solidFill>
                            <a:srgbClr val="000000"/>
                          </a:solidFill>
                          <a:effectLst/>
                          <a:latin typeface="Calibri" panose="020F0502020204030204" pitchFamily="34" charset="0"/>
                        </a:rPr>
                        <a:t>PORCENTAJE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12813131"/>
                  </a:ext>
                </a:extLst>
              </a:tr>
              <a:tr h="190500">
                <a:tc gridSpan="2">
                  <a:txBody>
                    <a:bodyPr/>
                    <a:lstStyle/>
                    <a:p>
                      <a:pPr algn="ctr" rtl="0" fontAlgn="b"/>
                      <a:r>
                        <a:rPr lang="es-MX" sz="800" b="0" i="0" u="none" strike="noStrike" dirty="0">
                          <a:solidFill>
                            <a:srgbClr val="000000"/>
                          </a:solidFill>
                          <a:effectLst/>
                          <a:latin typeface="Calibri" panose="020F0502020204030204" pitchFamily="34" charset="0"/>
                        </a:rPr>
                        <a:t>No. Equipos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hMerge="1">
                  <a:txBody>
                    <a:bodyPr/>
                    <a:lstStyle/>
                    <a:p>
                      <a:endParaRPr lang="es-MX"/>
                    </a:p>
                  </a:txBody>
                  <a:tcPr/>
                </a:tc>
                <a:tc>
                  <a:txBody>
                    <a:bodyPr/>
                    <a:lstStyle/>
                    <a:p>
                      <a:pPr algn="ctr" rtl="0" fontAlgn="b"/>
                      <a:r>
                        <a:rPr lang="es-MX" sz="8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51339087"/>
                  </a:ext>
                </a:extLst>
              </a:tr>
              <a:tr h="190500">
                <a:tc gridSpan="2">
                  <a:txBody>
                    <a:bodyPr/>
                    <a:lstStyle/>
                    <a:p>
                      <a:pPr algn="ctr" rtl="0" fontAlgn="ctr"/>
                      <a:r>
                        <a:rPr lang="es-MX" sz="800" b="0" i="0" u="none" strike="noStrike" dirty="0">
                          <a:solidFill>
                            <a:srgbClr val="000000"/>
                          </a:solidFill>
                          <a:effectLst/>
                          <a:latin typeface="Calibri" panose="020F0502020204030204" pitchFamily="34" charset="0"/>
                        </a:rPr>
                        <a:t>No. Equipos verificados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MX"/>
                    </a:p>
                  </a:txBody>
                  <a:tcPr/>
                </a:tc>
                <a:tc>
                  <a:txBody>
                    <a:bodyPr/>
                    <a:lstStyle/>
                    <a:p>
                      <a:pPr algn="ctr" rtl="0" fontAlgn="b"/>
                      <a:r>
                        <a:rPr lang="es-MX" sz="8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es-MX" sz="800" b="0" i="0" u="none" strike="noStrike" dirty="0">
                          <a:solidFill>
                            <a:srgbClr val="000000"/>
                          </a:solidFill>
                          <a:effectLst/>
                          <a:latin typeface="Calibri" panose="020F0502020204030204" pitchFamily="34" charset="0"/>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es-MX" sz="800" b="0" i="0" u="none" strike="noStrike" dirty="0">
                          <a:solidFill>
                            <a:srgbClr val="000000"/>
                          </a:solidFill>
                          <a:effectLst/>
                          <a:latin typeface="Calibri" panose="020F0502020204030204" pitchFamily="34" charset="0"/>
                        </a:rPr>
                        <a:t>96.69%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29600275"/>
                  </a:ext>
                </a:extLst>
              </a:tr>
            </a:tbl>
          </a:graphicData>
        </a:graphic>
      </p:graphicFrame>
      <p:graphicFrame>
        <p:nvGraphicFramePr>
          <p:cNvPr id="7" name="Gráfico 6">
            <a:extLst>
              <a:ext uri="{FF2B5EF4-FFF2-40B4-BE49-F238E27FC236}">
                <a16:creationId xmlns:a16="http://schemas.microsoft.com/office/drawing/2014/main" id="{A3BE8B8B-93CB-9C66-123E-7E75EF5F4A59}"/>
              </a:ext>
            </a:extLst>
          </p:cNvPr>
          <p:cNvGraphicFramePr>
            <a:graphicFrameLocks/>
          </p:cNvGraphicFramePr>
          <p:nvPr/>
        </p:nvGraphicFramePr>
        <p:xfrm>
          <a:off x="6814930" y="2537128"/>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8" name="CuadroTexto 7">
            <a:extLst>
              <a:ext uri="{FF2B5EF4-FFF2-40B4-BE49-F238E27FC236}">
                <a16:creationId xmlns:a16="http://schemas.microsoft.com/office/drawing/2014/main" id="{C3DA11BB-4E7B-8B9F-2DC6-512A72926FAB}"/>
              </a:ext>
            </a:extLst>
          </p:cNvPr>
          <p:cNvSpPr txBox="1"/>
          <p:nvPr/>
        </p:nvSpPr>
        <p:spPr>
          <a:xfrm>
            <a:off x="8837544" y="5353660"/>
            <a:ext cx="12056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Arial"/>
                <a:cs typeface="Arial"/>
              </a:rPr>
              <a:t>GAGE</a:t>
            </a:r>
          </a:p>
        </p:txBody>
      </p:sp>
      <p:pic>
        <p:nvPicPr>
          <p:cNvPr id="11" name="Picture 6" descr="vector de contorno de icono de escala de calibre. calibrador a vernier  15110095 Vector en Vecteezy">
            <a:extLst>
              <a:ext uri="{FF2B5EF4-FFF2-40B4-BE49-F238E27FC236}">
                <a16:creationId xmlns:a16="http://schemas.microsoft.com/office/drawing/2014/main" id="{5DD8EE26-3DC9-D18E-79BB-E960F7FA12B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204189">
            <a:off x="10730454" y="5578301"/>
            <a:ext cx="1370944" cy="1370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6476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B938C-8442-688F-0A4E-0F29943AE2DD}"/>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C3999070-82D0-850B-C294-EBC12FEAC37A}"/>
              </a:ext>
            </a:extLst>
          </p:cNvPr>
          <p:cNvPicPr>
            <a:picLocks noChangeAspect="1"/>
          </p:cNvPicPr>
          <p:nvPr/>
        </p:nvPicPr>
        <p:blipFill>
          <a:blip r:embed="rId3"/>
          <a:stretch>
            <a:fillRect/>
          </a:stretch>
        </p:blipFill>
        <p:spPr>
          <a:xfrm>
            <a:off x="2827558" y="375698"/>
            <a:ext cx="3268442" cy="3268442"/>
          </a:xfrm>
          <a:prstGeom prst="rect">
            <a:avLst/>
          </a:prstGeom>
        </p:spPr>
      </p:pic>
      <p:sp>
        <p:nvSpPr>
          <p:cNvPr id="4" name="CuadroTexto 3">
            <a:extLst>
              <a:ext uri="{FF2B5EF4-FFF2-40B4-BE49-F238E27FC236}">
                <a16:creationId xmlns:a16="http://schemas.microsoft.com/office/drawing/2014/main" id="{A71A9024-6CC6-C8C6-AFFD-67FD698BF3B0}"/>
              </a:ext>
            </a:extLst>
          </p:cNvPr>
          <p:cNvSpPr txBox="1"/>
          <p:nvPr/>
        </p:nvSpPr>
        <p:spPr>
          <a:xfrm>
            <a:off x="6923724" y="2469808"/>
            <a:ext cx="59301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400" b="1" i="0" u="none" strike="noStrike" kern="1200" cap="none" spc="0" normalizeH="0" baseline="0" noProof="0" dirty="0">
                <a:ln>
                  <a:noFill/>
                </a:ln>
                <a:solidFill>
                  <a:srgbClr val="4472C4">
                    <a:lumMod val="75000"/>
                  </a:srgbClr>
                </a:solidFill>
                <a:effectLst/>
                <a:uLnTx/>
                <a:uFillTx/>
                <a:latin typeface="Arial Black"/>
                <a:cs typeface="Arial"/>
              </a:rPr>
              <a:t>BAJA EQUIPOS DE MEDICION</a:t>
            </a:r>
          </a:p>
        </p:txBody>
      </p:sp>
      <p:sp>
        <p:nvSpPr>
          <p:cNvPr id="9" name="CuadroTexto 8">
            <a:extLst>
              <a:ext uri="{FF2B5EF4-FFF2-40B4-BE49-F238E27FC236}">
                <a16:creationId xmlns:a16="http://schemas.microsoft.com/office/drawing/2014/main" id="{B27E4055-0E19-8C1D-5A0B-9F5378FDDB37}"/>
              </a:ext>
            </a:extLst>
          </p:cNvPr>
          <p:cNvSpPr txBox="1"/>
          <p:nvPr/>
        </p:nvSpPr>
        <p:spPr>
          <a:xfrm>
            <a:off x="8016240" y="6300436"/>
            <a:ext cx="3353489"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CALIBRACION Y VERIFICACION   </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5" name="Picture 6" descr="vector de contorno de icono de escala de calibre. calibrador a vernier  15110095 Vector en Vecteezy">
            <a:extLst>
              <a:ext uri="{FF2B5EF4-FFF2-40B4-BE49-F238E27FC236}">
                <a16:creationId xmlns:a16="http://schemas.microsoft.com/office/drawing/2014/main" id="{D5A6DA87-DA7A-903D-DF67-925484D0C86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204189">
            <a:off x="10730454" y="5578301"/>
            <a:ext cx="1370944" cy="13709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a 5">
            <a:extLst>
              <a:ext uri="{FF2B5EF4-FFF2-40B4-BE49-F238E27FC236}">
                <a16:creationId xmlns:a16="http://schemas.microsoft.com/office/drawing/2014/main" id="{15BDED55-D34D-5AE3-8571-A3859813374A}"/>
              </a:ext>
            </a:extLst>
          </p:cNvPr>
          <p:cNvGraphicFramePr>
            <a:graphicFrameLocks noGrp="1"/>
          </p:cNvGraphicFramePr>
          <p:nvPr/>
        </p:nvGraphicFramePr>
        <p:xfrm>
          <a:off x="838200" y="3737716"/>
          <a:ext cx="10515601" cy="527156"/>
        </p:xfrm>
        <a:graphic>
          <a:graphicData uri="http://schemas.openxmlformats.org/drawingml/2006/table">
            <a:tbl>
              <a:tblPr/>
              <a:tblGrid>
                <a:gridCol w="1089335">
                  <a:extLst>
                    <a:ext uri="{9D8B030D-6E8A-4147-A177-3AD203B41FA5}">
                      <a16:colId xmlns:a16="http://schemas.microsoft.com/office/drawing/2014/main" val="2263053237"/>
                    </a:ext>
                  </a:extLst>
                </a:gridCol>
                <a:gridCol w="1344099">
                  <a:extLst>
                    <a:ext uri="{9D8B030D-6E8A-4147-A177-3AD203B41FA5}">
                      <a16:colId xmlns:a16="http://schemas.microsoft.com/office/drawing/2014/main" val="520110974"/>
                    </a:ext>
                  </a:extLst>
                </a:gridCol>
                <a:gridCol w="746722">
                  <a:extLst>
                    <a:ext uri="{9D8B030D-6E8A-4147-A177-3AD203B41FA5}">
                      <a16:colId xmlns:a16="http://schemas.microsoft.com/office/drawing/2014/main" val="3506469948"/>
                    </a:ext>
                  </a:extLst>
                </a:gridCol>
                <a:gridCol w="1959047">
                  <a:extLst>
                    <a:ext uri="{9D8B030D-6E8A-4147-A177-3AD203B41FA5}">
                      <a16:colId xmlns:a16="http://schemas.microsoft.com/office/drawing/2014/main" val="2751002261"/>
                    </a:ext>
                  </a:extLst>
                </a:gridCol>
                <a:gridCol w="685227">
                  <a:extLst>
                    <a:ext uri="{9D8B030D-6E8A-4147-A177-3AD203B41FA5}">
                      <a16:colId xmlns:a16="http://schemas.microsoft.com/office/drawing/2014/main" val="1642564757"/>
                    </a:ext>
                  </a:extLst>
                </a:gridCol>
                <a:gridCol w="1229895">
                  <a:extLst>
                    <a:ext uri="{9D8B030D-6E8A-4147-A177-3AD203B41FA5}">
                      <a16:colId xmlns:a16="http://schemas.microsoft.com/office/drawing/2014/main" val="99093401"/>
                    </a:ext>
                  </a:extLst>
                </a:gridCol>
                <a:gridCol w="1229895">
                  <a:extLst>
                    <a:ext uri="{9D8B030D-6E8A-4147-A177-3AD203B41FA5}">
                      <a16:colId xmlns:a16="http://schemas.microsoft.com/office/drawing/2014/main" val="2037958578"/>
                    </a:ext>
                  </a:extLst>
                </a:gridCol>
                <a:gridCol w="1229895">
                  <a:extLst>
                    <a:ext uri="{9D8B030D-6E8A-4147-A177-3AD203B41FA5}">
                      <a16:colId xmlns:a16="http://schemas.microsoft.com/office/drawing/2014/main" val="2417070309"/>
                    </a:ext>
                  </a:extLst>
                </a:gridCol>
                <a:gridCol w="1001486">
                  <a:extLst>
                    <a:ext uri="{9D8B030D-6E8A-4147-A177-3AD203B41FA5}">
                      <a16:colId xmlns:a16="http://schemas.microsoft.com/office/drawing/2014/main" val="1536654633"/>
                    </a:ext>
                  </a:extLst>
                </a:gridCol>
              </a:tblGrid>
              <a:tr h="270138">
                <a:tc>
                  <a:txBody>
                    <a:bodyPr/>
                    <a:lstStyle/>
                    <a:p>
                      <a:pPr algn="ctr" fontAlgn="ctr"/>
                      <a:r>
                        <a:rPr lang="es-MX" sz="800" b="1" i="0" u="none" strike="noStrike">
                          <a:solidFill>
                            <a:srgbClr val="F2F2F2"/>
                          </a:solidFill>
                          <a:effectLst/>
                          <a:latin typeface="Arial" panose="020B0604020202020204" pitchFamily="34" charset="0"/>
                        </a:rPr>
                        <a:t>CÓDIGO</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EQUIPO DE MEDICIÓN</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TIPO</a:t>
                      </a:r>
                      <a:br>
                        <a:rPr lang="es-MX" sz="800" b="1" i="0" u="none" strike="noStrike">
                          <a:solidFill>
                            <a:srgbClr val="F2F2F2"/>
                          </a:solidFill>
                          <a:effectLst/>
                          <a:latin typeface="Arial" panose="020B0604020202020204" pitchFamily="34" charset="0"/>
                        </a:rPr>
                      </a:br>
                      <a:r>
                        <a:rPr lang="es-MX" sz="800" b="1" i="0" u="none" strike="noStrike">
                          <a:solidFill>
                            <a:srgbClr val="F2F2F2"/>
                          </a:solidFill>
                          <a:effectLst/>
                          <a:latin typeface="Arial" panose="020B0604020202020204" pitchFamily="34" charset="0"/>
                        </a:rPr>
                        <a:t>DE LECTURA</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MARCA</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RANGO</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ÁREA ASIGNADA</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STATUS</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FECHA </a:t>
                      </a:r>
                      <a:br>
                        <a:rPr lang="es-MX" sz="800" b="1" i="0" u="none" strike="noStrike">
                          <a:solidFill>
                            <a:srgbClr val="F2F2F2"/>
                          </a:solidFill>
                          <a:effectLst/>
                          <a:latin typeface="Arial" panose="020B0604020202020204" pitchFamily="34" charset="0"/>
                        </a:rPr>
                      </a:br>
                      <a:r>
                        <a:rPr lang="es-MX" sz="800" b="1" i="0" u="none" strike="noStrike">
                          <a:solidFill>
                            <a:srgbClr val="F2F2F2"/>
                          </a:solidFill>
                          <a:effectLst/>
                          <a:latin typeface="Arial" panose="020B0604020202020204" pitchFamily="34" charset="0"/>
                        </a:rPr>
                        <a:t> DE INGRESO</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2F75B5"/>
                    </a:solidFill>
                  </a:tcPr>
                </a:tc>
                <a:tc>
                  <a:txBody>
                    <a:bodyPr/>
                    <a:lstStyle/>
                    <a:p>
                      <a:pPr algn="ctr" fontAlgn="ctr"/>
                      <a:r>
                        <a:rPr lang="es-MX" sz="800" b="1" i="0" u="none" strike="noStrike">
                          <a:solidFill>
                            <a:srgbClr val="F2F2F2"/>
                          </a:solidFill>
                          <a:effectLst/>
                          <a:latin typeface="Arial" panose="020B0604020202020204" pitchFamily="34" charset="0"/>
                        </a:rPr>
                        <a:t>FECHA </a:t>
                      </a:r>
                      <a:br>
                        <a:rPr lang="es-MX" sz="800" b="1" i="0" u="none" strike="noStrike">
                          <a:solidFill>
                            <a:srgbClr val="F2F2F2"/>
                          </a:solidFill>
                          <a:effectLst/>
                          <a:latin typeface="Arial" panose="020B0604020202020204" pitchFamily="34" charset="0"/>
                        </a:rPr>
                      </a:br>
                      <a:r>
                        <a:rPr lang="es-MX" sz="800" b="1" i="0" u="none" strike="noStrike">
                          <a:solidFill>
                            <a:srgbClr val="F2F2F2"/>
                          </a:solidFill>
                          <a:effectLst/>
                          <a:latin typeface="Arial" panose="020B0604020202020204" pitchFamily="34" charset="0"/>
                        </a:rPr>
                        <a:t>FUERA DE USO</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2F75B5"/>
                    </a:solidFill>
                  </a:tcPr>
                </a:tc>
                <a:extLst>
                  <a:ext uri="{0D108BD9-81ED-4DB2-BD59-A6C34878D82A}">
                    <a16:rowId xmlns:a16="http://schemas.microsoft.com/office/drawing/2014/main" val="1517494750"/>
                  </a:ext>
                </a:extLst>
              </a:tr>
              <a:tr h="125186">
                <a:tc>
                  <a:txBody>
                    <a:bodyPr/>
                    <a:lstStyle/>
                    <a:p>
                      <a:pPr algn="ctr" fontAlgn="ctr"/>
                      <a:r>
                        <a:rPr lang="es-MX" sz="800" b="0" i="0" u="none" strike="noStrike">
                          <a:solidFill>
                            <a:srgbClr val="000000"/>
                          </a:solidFill>
                          <a:effectLst/>
                          <a:latin typeface="Arial" panose="020B0604020202020204" pitchFamily="34" charset="0"/>
                        </a:rPr>
                        <a:t>TVIM-286</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800" b="0" i="0" u="none" strike="noStrike">
                          <a:solidFill>
                            <a:srgbClr val="000000"/>
                          </a:solidFill>
                          <a:effectLst/>
                          <a:latin typeface="Arial" panose="020B0604020202020204" pitchFamily="34" charset="0"/>
                        </a:rPr>
                        <a:t>VERNIER</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800" b="0" i="0" u="none" strike="noStrike">
                          <a:solidFill>
                            <a:srgbClr val="000000"/>
                          </a:solidFill>
                          <a:effectLst/>
                          <a:latin typeface="Arial" panose="020B0604020202020204" pitchFamily="34" charset="0"/>
                        </a:rPr>
                        <a:t>CARATULA</a:t>
                      </a:r>
                    </a:p>
                  </a:txBody>
                  <a:tcPr marL="6589" marR="6589" marT="65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800" b="0" i="0" u="none" strike="noStrike">
                          <a:solidFill>
                            <a:srgbClr val="000000"/>
                          </a:solidFill>
                          <a:effectLst/>
                          <a:latin typeface="Arial" panose="020B0604020202020204" pitchFamily="34" charset="0"/>
                        </a:rPr>
                        <a:t>MITUTOYO</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800" b="0" i="0" u="none" strike="noStrike">
                          <a:solidFill>
                            <a:srgbClr val="000000"/>
                          </a:solidFill>
                          <a:effectLst/>
                          <a:latin typeface="Arial" panose="020B0604020202020204" pitchFamily="34" charset="0"/>
                        </a:rPr>
                        <a:t>0 - 6"</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800" b="0" i="0" u="none" strike="noStrike">
                          <a:solidFill>
                            <a:srgbClr val="000000"/>
                          </a:solidFill>
                          <a:effectLst/>
                          <a:latin typeface="Arial" panose="020B0604020202020204" pitchFamily="34" charset="0"/>
                        </a:rPr>
                        <a:t>CUARENTENA</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800" b="0" i="0" u="none" strike="noStrike">
                          <a:solidFill>
                            <a:srgbClr val="000000"/>
                          </a:solidFill>
                          <a:effectLst/>
                          <a:latin typeface="Arial" panose="020B0604020202020204" pitchFamily="34" charset="0"/>
                        </a:rPr>
                        <a:t>OBSOLETO</a:t>
                      </a:r>
                    </a:p>
                  </a:txBody>
                  <a:tcPr marL="6589" marR="6589" marT="65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800" b="0" i="0" u="none" strike="noStrike">
                          <a:solidFill>
                            <a:srgbClr val="000000"/>
                          </a:solidFill>
                          <a:effectLst/>
                          <a:latin typeface="Arial" panose="020B0604020202020204" pitchFamily="34" charset="0"/>
                        </a:rPr>
                        <a:t>07/06/2024</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MX" sz="800" b="0" i="0" u="none" strike="noStrike">
                          <a:solidFill>
                            <a:srgbClr val="000000"/>
                          </a:solidFill>
                          <a:effectLst/>
                          <a:latin typeface="Arial" panose="020B0604020202020204" pitchFamily="34" charset="0"/>
                        </a:rPr>
                        <a:t>21/05/2025</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3993933"/>
                  </a:ext>
                </a:extLst>
              </a:tr>
              <a:tr h="125186">
                <a:tc>
                  <a:txBody>
                    <a:bodyPr/>
                    <a:lstStyle/>
                    <a:p>
                      <a:pPr algn="ctr" fontAlgn="ctr"/>
                      <a:r>
                        <a:rPr lang="es-MX" sz="800" b="0" i="0" u="none" strike="noStrike">
                          <a:solidFill>
                            <a:srgbClr val="000000"/>
                          </a:solidFill>
                          <a:effectLst/>
                          <a:latin typeface="Arial" panose="020B0604020202020204" pitchFamily="34" charset="0"/>
                        </a:rPr>
                        <a:t>TVIM-287</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800" b="0" i="0" u="none" strike="noStrike">
                          <a:solidFill>
                            <a:srgbClr val="000000"/>
                          </a:solidFill>
                          <a:effectLst/>
                          <a:latin typeface="Arial" panose="020B0604020202020204" pitchFamily="34" charset="0"/>
                        </a:rPr>
                        <a:t>VERNIER</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800" b="0" i="0" u="none" strike="noStrike">
                          <a:solidFill>
                            <a:srgbClr val="000000"/>
                          </a:solidFill>
                          <a:effectLst/>
                          <a:latin typeface="Arial" panose="020B0604020202020204" pitchFamily="34" charset="0"/>
                        </a:rPr>
                        <a:t>CARATULA</a:t>
                      </a:r>
                    </a:p>
                  </a:txBody>
                  <a:tcPr marL="6589" marR="6589" marT="65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800" b="0" i="0" u="none" strike="noStrike">
                          <a:solidFill>
                            <a:srgbClr val="000000"/>
                          </a:solidFill>
                          <a:effectLst/>
                          <a:latin typeface="Arial" panose="020B0604020202020204" pitchFamily="34" charset="0"/>
                        </a:rPr>
                        <a:t>MITUTOYO</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800" b="0" i="0" u="none" strike="noStrike">
                          <a:solidFill>
                            <a:srgbClr val="000000"/>
                          </a:solidFill>
                          <a:effectLst/>
                          <a:latin typeface="Arial" panose="020B0604020202020204" pitchFamily="34" charset="0"/>
                        </a:rPr>
                        <a:t>0 - 6"</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800" b="0" i="0" u="none" strike="noStrike">
                          <a:solidFill>
                            <a:srgbClr val="000000"/>
                          </a:solidFill>
                          <a:effectLst/>
                          <a:latin typeface="Arial" panose="020B0604020202020204" pitchFamily="34" charset="0"/>
                        </a:rPr>
                        <a:t>CUARENTENA</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800" b="0" i="0" u="none" strike="noStrike">
                          <a:solidFill>
                            <a:srgbClr val="000000"/>
                          </a:solidFill>
                          <a:effectLst/>
                          <a:latin typeface="Arial" panose="020B0604020202020204" pitchFamily="34" charset="0"/>
                        </a:rPr>
                        <a:t>OBSOLETO</a:t>
                      </a:r>
                    </a:p>
                  </a:txBody>
                  <a:tcPr marL="6589" marR="6589" marT="65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800" b="0" i="0" u="none" strike="noStrike">
                          <a:solidFill>
                            <a:srgbClr val="000000"/>
                          </a:solidFill>
                          <a:effectLst/>
                          <a:latin typeface="Arial" panose="020B0604020202020204" pitchFamily="34" charset="0"/>
                        </a:rPr>
                        <a:t>25/11/2024</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800" b="0" i="0" u="none" strike="noStrike" dirty="0">
                          <a:solidFill>
                            <a:srgbClr val="000000"/>
                          </a:solidFill>
                          <a:effectLst/>
                          <a:latin typeface="Arial" panose="020B0604020202020204" pitchFamily="34" charset="0"/>
                        </a:rPr>
                        <a:t>21/05/2025</a:t>
                      </a:r>
                    </a:p>
                  </a:txBody>
                  <a:tcPr marL="6589" marR="6589" marT="65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6735382"/>
                  </a:ext>
                </a:extLst>
              </a:tr>
            </a:tbl>
          </a:graphicData>
        </a:graphic>
      </p:graphicFrame>
    </p:spTree>
    <p:extLst>
      <p:ext uri="{BB962C8B-B14F-4D97-AF65-F5344CB8AC3E}">
        <p14:creationId xmlns:p14="http://schemas.microsoft.com/office/powerpoint/2010/main" val="164550419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10C59-7F20-B1F2-E019-129129BC6E5D}"/>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77B07DB3-4511-7188-7848-E1B4A3B8BD26}"/>
              </a:ext>
            </a:extLst>
          </p:cNvPr>
          <p:cNvSpPr txBox="1"/>
          <p:nvPr/>
        </p:nvSpPr>
        <p:spPr>
          <a:xfrm>
            <a:off x="8016240" y="6291512"/>
            <a:ext cx="3535680" cy="338554"/>
          </a:xfrm>
          <a:prstGeom prst="rect">
            <a:avLst/>
          </a:prstGeom>
          <a:noFill/>
        </p:spPr>
        <p:txBody>
          <a:bodyPr wrap="square">
            <a:spAutoFit/>
          </a:bodyPr>
          <a:lstStyle/>
          <a:p>
            <a:pPr algn="ctr"/>
            <a:r>
              <a:rPr kumimoji="1" lang="es-MX" altLang="zh-CN" sz="1600" dirty="0">
                <a:ln w="0"/>
                <a:solidFill>
                  <a:schemeClr val="tx1"/>
                </a:solidFill>
                <a:effectLst>
                  <a:outerShdw blurRad="38100" dist="19050" dir="2700000" algn="tl" rotWithShape="0">
                    <a:schemeClr val="dk1">
                      <a:alpha val="40000"/>
                    </a:schemeClr>
                  </a:outerShdw>
                </a:effectLst>
              </a:rPr>
              <a:t>REPORTE DE NO CONFORMIDAD</a:t>
            </a:r>
            <a:endParaRPr kumimoji="1" lang="zh-CN" altLang="en-US" sz="1600" dirty="0">
              <a:ln w="0"/>
              <a:solidFill>
                <a:schemeClr val="tx1"/>
              </a:solidFill>
              <a:effectLst>
                <a:outerShdw blurRad="38100" dist="19050" dir="2700000" algn="tl" rotWithShape="0">
                  <a:schemeClr val="dk1">
                    <a:alpha val="40000"/>
                  </a:schemeClr>
                </a:outerShdw>
              </a:effectLst>
            </a:endParaRPr>
          </a:p>
        </p:txBody>
      </p:sp>
      <p:sp>
        <p:nvSpPr>
          <p:cNvPr id="3" name="CuadroTexto 2">
            <a:extLst>
              <a:ext uri="{FF2B5EF4-FFF2-40B4-BE49-F238E27FC236}">
                <a16:creationId xmlns:a16="http://schemas.microsoft.com/office/drawing/2014/main" id="{03D4191A-5C19-EFFD-91A3-C47637F372FC}"/>
              </a:ext>
            </a:extLst>
          </p:cNvPr>
          <p:cNvSpPr txBox="1"/>
          <p:nvPr/>
        </p:nvSpPr>
        <p:spPr>
          <a:xfrm>
            <a:off x="3840480" y="2561362"/>
            <a:ext cx="7863840" cy="1754326"/>
          </a:xfrm>
          <a:prstGeom prst="rect">
            <a:avLst/>
          </a:prstGeom>
          <a:noFill/>
        </p:spPr>
        <p:txBody>
          <a:bodyPr wrap="square" rtlCol="0">
            <a:spAutoFit/>
          </a:bodyPr>
          <a:lstStyle/>
          <a:p>
            <a:r>
              <a:rPr lang="es-MX" sz="3600" b="1" dirty="0">
                <a:solidFill>
                  <a:schemeClr val="accent1">
                    <a:lumMod val="75000"/>
                  </a:schemeClr>
                </a:solidFill>
                <a:latin typeface="Arial Black" panose="020B0A04020102020204" pitchFamily="34" charset="0"/>
              </a:rPr>
              <a:t>SEGUIMIENTO MENSUAL DE REPORTES DE NO CONFORMIDAD </a:t>
            </a:r>
          </a:p>
        </p:txBody>
      </p:sp>
      <p:pic>
        <p:nvPicPr>
          <p:cNvPr id="2050"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68270B28-52A3-FD86-02B3-A38FA58ADD5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9BE92534-6C22-FF56-8F24-EA6AC5EE081B}"/>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37685" y="2541482"/>
            <a:ext cx="4205715" cy="3087243"/>
          </a:xfrm>
          <a:prstGeom prst="rect">
            <a:avLst/>
          </a:prstGeom>
        </p:spPr>
      </p:pic>
    </p:spTree>
    <p:extLst>
      <p:ext uri="{BB962C8B-B14F-4D97-AF65-F5344CB8AC3E}">
        <p14:creationId xmlns:p14="http://schemas.microsoft.com/office/powerpoint/2010/main" val="15390757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147E0-598A-97E8-680B-97D4897FF4DD}"/>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F2B27E50-C482-0AFE-03DE-32E488AD74EB}"/>
              </a:ext>
            </a:extLst>
          </p:cNvPr>
          <p:cNvSpPr txBox="1"/>
          <p:nvPr/>
        </p:nvSpPr>
        <p:spPr>
          <a:xfrm>
            <a:off x="7758332" y="6293857"/>
            <a:ext cx="3847514" cy="338554"/>
          </a:xfrm>
          <a:prstGeom prst="rect">
            <a:avLst/>
          </a:prstGeom>
          <a:noFill/>
        </p:spPr>
        <p:txBody>
          <a:bodyPr wrap="square">
            <a:spAutoFit/>
          </a:bodyPr>
          <a:lstStyle/>
          <a:p>
            <a:pPr algn="ctr"/>
            <a:r>
              <a:rPr kumimoji="1" lang="es-MX" altLang="zh-CN" sz="1600" dirty="0">
                <a:ln w="0"/>
                <a:solidFill>
                  <a:schemeClr val="tx1"/>
                </a:solidFill>
                <a:effectLst>
                  <a:outerShdw blurRad="38100" dist="19050" dir="2700000" algn="tl" rotWithShape="0">
                    <a:schemeClr val="dk1">
                      <a:alpha val="40000"/>
                    </a:schemeClr>
                  </a:outerShdw>
                </a:effectLst>
              </a:rPr>
              <a:t>REPORTE DE NO CONFORMIDAD</a:t>
            </a:r>
            <a:endParaRPr kumimoji="1" lang="zh-CN" altLang="en-US" sz="1600" dirty="0">
              <a:ln w="0"/>
              <a:solidFill>
                <a:schemeClr val="tx1"/>
              </a:solidFill>
              <a:effectLst>
                <a:outerShdw blurRad="38100" dist="19050" dir="2700000" algn="tl" rotWithShape="0">
                  <a:schemeClr val="dk1">
                    <a:alpha val="40000"/>
                  </a:schemeClr>
                </a:outerShdw>
              </a:effectLst>
            </a:endParaRPr>
          </a:p>
        </p:txBody>
      </p:sp>
      <p:pic>
        <p:nvPicPr>
          <p:cNvPr id="3"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BAB3F3B8-E00F-4C26-6DC6-9564A3597EA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16" name="CuadroTexto 15">
            <a:extLst>
              <a:ext uri="{FF2B5EF4-FFF2-40B4-BE49-F238E27FC236}">
                <a16:creationId xmlns:a16="http://schemas.microsoft.com/office/drawing/2014/main" id="{C789F606-2AA3-E2DA-E05E-34B2DCF119D7}"/>
              </a:ext>
            </a:extLst>
          </p:cNvPr>
          <p:cNvSpPr txBox="1"/>
          <p:nvPr/>
        </p:nvSpPr>
        <p:spPr>
          <a:xfrm>
            <a:off x="667158" y="3196511"/>
            <a:ext cx="6555662" cy="430887"/>
          </a:xfrm>
          <a:prstGeom prst="rect">
            <a:avLst/>
          </a:prstGeom>
          <a:noFill/>
        </p:spPr>
        <p:txBody>
          <a:bodyPr wrap="square">
            <a:spAutoFit/>
          </a:bodyPr>
          <a:lstStyle/>
          <a:p>
            <a:r>
              <a:rPr lang="es-MX" sz="2200" b="1" u="sng" dirty="0">
                <a:solidFill>
                  <a:schemeClr val="accent1">
                    <a:lumMod val="75000"/>
                  </a:schemeClr>
                </a:solidFill>
                <a:latin typeface="Aharoni" panose="02010803020104030203" pitchFamily="2" charset="-79"/>
                <a:cs typeface="Aharoni" panose="02010803020104030203" pitchFamily="2" charset="-79"/>
              </a:rPr>
              <a:t>PIEZAS REALIZADAS VS PIEZAS RECHAZADAS </a:t>
            </a:r>
          </a:p>
        </p:txBody>
      </p:sp>
      <p:graphicFrame>
        <p:nvGraphicFramePr>
          <p:cNvPr id="5" name="Chart 4">
            <a:extLst>
              <a:ext uri="{FF2B5EF4-FFF2-40B4-BE49-F238E27FC236}">
                <a16:creationId xmlns:a16="http://schemas.microsoft.com/office/drawing/2014/main" id="{4A8DB037-D370-4F0F-8EDB-6CB463447AEA}"/>
              </a:ext>
            </a:extLst>
          </p:cNvPr>
          <p:cNvGraphicFramePr>
            <a:graphicFrameLocks/>
          </p:cNvGraphicFramePr>
          <p:nvPr/>
        </p:nvGraphicFramePr>
        <p:xfrm>
          <a:off x="2331332" y="138905"/>
          <a:ext cx="7529335" cy="3057606"/>
        </p:xfrm>
        <a:graphic>
          <a:graphicData uri="http://schemas.openxmlformats.org/drawingml/2006/chart">
            <c:chart xmlns:c="http://schemas.openxmlformats.org/drawingml/2006/chart" xmlns:r="http://schemas.openxmlformats.org/officeDocument/2006/relationships" r:id="rId4"/>
          </a:graphicData>
        </a:graphic>
      </p:graphicFrame>
      <p:sp>
        <p:nvSpPr>
          <p:cNvPr id="6" name="CuadroTexto 5">
            <a:extLst>
              <a:ext uri="{FF2B5EF4-FFF2-40B4-BE49-F238E27FC236}">
                <a16:creationId xmlns:a16="http://schemas.microsoft.com/office/drawing/2014/main" id="{16F48327-2046-8417-76DF-CC7657329A53}"/>
              </a:ext>
            </a:extLst>
          </p:cNvPr>
          <p:cNvSpPr txBox="1"/>
          <p:nvPr/>
        </p:nvSpPr>
        <p:spPr>
          <a:xfrm>
            <a:off x="2818168" y="144989"/>
            <a:ext cx="6555662" cy="461665"/>
          </a:xfrm>
          <a:prstGeom prst="rect">
            <a:avLst/>
          </a:prstGeom>
          <a:noFill/>
        </p:spPr>
        <p:txBody>
          <a:bodyPr wrap="square">
            <a:spAutoFit/>
          </a:bodyPr>
          <a:lstStyle>
            <a:defPPr>
              <a:defRPr lang="zh-CN"/>
            </a:defPPr>
            <a:lvl1pPr>
              <a:defRPr sz="2200" b="1" u="sng">
                <a:solidFill>
                  <a:schemeClr val="accent1">
                    <a:lumMod val="75000"/>
                  </a:schemeClr>
                </a:solidFill>
                <a:latin typeface="Aharoni" panose="02010803020104030203" pitchFamily="2" charset="-79"/>
                <a:cs typeface="Aharoni" panose="02010803020104030203" pitchFamily="2" charset="-79"/>
              </a:defRPr>
            </a:lvl1pPr>
          </a:lstStyle>
          <a:p>
            <a:pPr algn="ctr"/>
            <a:r>
              <a:rPr lang="es-MX" dirty="0"/>
              <a:t>RNC POR MES PLANTA - PROVEEDORES</a:t>
            </a:r>
          </a:p>
        </p:txBody>
      </p:sp>
      <p:graphicFrame>
        <p:nvGraphicFramePr>
          <p:cNvPr id="8" name="Gráfico 7">
            <a:extLst>
              <a:ext uri="{FF2B5EF4-FFF2-40B4-BE49-F238E27FC236}">
                <a16:creationId xmlns:a16="http://schemas.microsoft.com/office/drawing/2014/main" id="{FA6213C4-5D78-46C2-9F55-4743018F045C}"/>
              </a:ext>
            </a:extLst>
          </p:cNvPr>
          <p:cNvGraphicFramePr>
            <a:graphicFrameLocks/>
          </p:cNvGraphicFramePr>
          <p:nvPr/>
        </p:nvGraphicFramePr>
        <p:xfrm>
          <a:off x="379588" y="3577715"/>
          <a:ext cx="7646360" cy="249582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Tabla 10">
            <a:extLst>
              <a:ext uri="{FF2B5EF4-FFF2-40B4-BE49-F238E27FC236}">
                <a16:creationId xmlns:a16="http://schemas.microsoft.com/office/drawing/2014/main" id="{1E59603B-4E00-1A7F-705C-0AE6901D9C1F}"/>
              </a:ext>
            </a:extLst>
          </p:cNvPr>
          <p:cNvGraphicFramePr>
            <a:graphicFrameLocks noGrp="1"/>
          </p:cNvGraphicFramePr>
          <p:nvPr/>
        </p:nvGraphicFramePr>
        <p:xfrm>
          <a:off x="8424498" y="4103359"/>
          <a:ext cx="2919410" cy="990600"/>
        </p:xfrm>
        <a:graphic>
          <a:graphicData uri="http://schemas.openxmlformats.org/drawingml/2006/table">
            <a:tbl>
              <a:tblPr/>
              <a:tblGrid>
                <a:gridCol w="1054100">
                  <a:extLst>
                    <a:ext uri="{9D8B030D-6E8A-4147-A177-3AD203B41FA5}">
                      <a16:colId xmlns:a16="http://schemas.microsoft.com/office/drawing/2014/main" val="1162031361"/>
                    </a:ext>
                  </a:extLst>
                </a:gridCol>
                <a:gridCol w="373062">
                  <a:extLst>
                    <a:ext uri="{9D8B030D-6E8A-4147-A177-3AD203B41FA5}">
                      <a16:colId xmlns:a16="http://schemas.microsoft.com/office/drawing/2014/main" val="4005505092"/>
                    </a:ext>
                  </a:extLst>
                </a:gridCol>
                <a:gridCol w="373062">
                  <a:extLst>
                    <a:ext uri="{9D8B030D-6E8A-4147-A177-3AD203B41FA5}">
                      <a16:colId xmlns:a16="http://schemas.microsoft.com/office/drawing/2014/main" val="1433847568"/>
                    </a:ext>
                  </a:extLst>
                </a:gridCol>
                <a:gridCol w="373062">
                  <a:extLst>
                    <a:ext uri="{9D8B030D-6E8A-4147-A177-3AD203B41FA5}">
                      <a16:colId xmlns:a16="http://schemas.microsoft.com/office/drawing/2014/main" val="3930872204"/>
                    </a:ext>
                  </a:extLst>
                </a:gridCol>
                <a:gridCol w="373062">
                  <a:extLst>
                    <a:ext uri="{9D8B030D-6E8A-4147-A177-3AD203B41FA5}">
                      <a16:colId xmlns:a16="http://schemas.microsoft.com/office/drawing/2014/main" val="2978664769"/>
                    </a:ext>
                  </a:extLst>
                </a:gridCol>
                <a:gridCol w="373062">
                  <a:extLst>
                    <a:ext uri="{9D8B030D-6E8A-4147-A177-3AD203B41FA5}">
                      <a16:colId xmlns:a16="http://schemas.microsoft.com/office/drawing/2014/main" val="330595184"/>
                    </a:ext>
                  </a:extLst>
                </a:gridCol>
              </a:tblGrid>
              <a:tr h="190500">
                <a:tc>
                  <a:txBody>
                    <a:bodyPr/>
                    <a:lstStyle/>
                    <a:p>
                      <a:pPr algn="ctr" fontAlgn="ctr"/>
                      <a:r>
                        <a:rPr lang="es-MX" sz="1100" b="1" i="0" u="none" strike="noStrike">
                          <a:solidFill>
                            <a:srgbClr val="000000"/>
                          </a:solidFill>
                          <a:effectLst/>
                          <a:latin typeface="Calibri" panose="020F0502020204030204" pitchFamily="34" charset="0"/>
                        </a:rPr>
                        <a:t>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100" b="1" i="0" u="none" strike="noStrike">
                          <a:solidFill>
                            <a:srgbClr val="000000"/>
                          </a:solidFill>
                          <a:effectLst/>
                          <a:latin typeface="Calibri" panose="020F0502020204030204" pitchFamily="34" charset="0"/>
                        </a:rPr>
                        <a:t>ENE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100" b="1" i="0" u="none" strike="noStrike">
                          <a:solidFill>
                            <a:srgbClr val="000000"/>
                          </a:solidFill>
                          <a:effectLst/>
                          <a:latin typeface="Calibri" panose="020F0502020204030204" pitchFamily="34" charset="0"/>
                        </a:rPr>
                        <a:t>FEB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100" b="1" i="0" u="none" strike="noStrike">
                          <a:solidFill>
                            <a:srgbClr val="000000"/>
                          </a:solidFill>
                          <a:effectLst/>
                          <a:latin typeface="Calibri" panose="020F0502020204030204" pitchFamily="34" charset="0"/>
                        </a:rPr>
                        <a:t>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100" b="1" i="0" u="none" strike="noStrike">
                          <a:solidFill>
                            <a:srgbClr val="000000"/>
                          </a:solidFill>
                          <a:effectLst/>
                          <a:latin typeface="Calibri" panose="020F0502020204030204" pitchFamily="34" charset="0"/>
                        </a:rPr>
                        <a:t>ABR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s-MX" sz="1100" b="1" i="0" u="none" strike="noStrike">
                          <a:solidFill>
                            <a:srgbClr val="000000"/>
                          </a:solidFill>
                          <a:effectLst/>
                          <a:latin typeface="Calibri" panose="020F0502020204030204" pitchFamily="34" charset="0"/>
                        </a:rPr>
                        <a:t>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4188952474"/>
                  </a:ext>
                </a:extLst>
              </a:tr>
              <a:tr h="285750">
                <a:tc>
                  <a:txBody>
                    <a:bodyPr/>
                    <a:lstStyle/>
                    <a:p>
                      <a:pPr algn="l" fontAlgn="b"/>
                      <a:r>
                        <a:rPr lang="es-MX" sz="800" b="0" i="0" u="none" strike="noStrike">
                          <a:solidFill>
                            <a:srgbClr val="000000"/>
                          </a:solidFill>
                          <a:effectLst/>
                          <a:latin typeface="GE Inspira"/>
                        </a:rPr>
                        <a:t>Total píezas producidas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25867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20896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24180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24444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49517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9028071"/>
                  </a:ext>
                </a:extLst>
              </a:tr>
              <a:tr h="161925">
                <a:tc>
                  <a:txBody>
                    <a:bodyPr/>
                    <a:lstStyle/>
                    <a:p>
                      <a:pPr algn="l" fontAlgn="b"/>
                      <a:r>
                        <a:rPr lang="es-MX" sz="800" b="0" i="0" u="none" strike="noStrike">
                          <a:solidFill>
                            <a:srgbClr val="000000"/>
                          </a:solidFill>
                          <a:effectLst/>
                          <a:latin typeface="GE Inspira"/>
                        </a:rPr>
                        <a:t>Total piezas NCR's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591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357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1000" b="0" i="0" u="none" strike="noStrike">
                          <a:solidFill>
                            <a:srgbClr val="000000"/>
                          </a:solidFill>
                          <a:effectLst/>
                          <a:latin typeface="GE Inspira"/>
                        </a:rPr>
                        <a:t>301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1000" b="0" i="0" u="none" strike="noStrike">
                          <a:solidFill>
                            <a:srgbClr val="000000"/>
                          </a:solidFill>
                          <a:effectLst/>
                          <a:latin typeface="GE Inspira"/>
                        </a:rPr>
                        <a:t>328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1000" b="0" i="0" u="none" strike="noStrike">
                          <a:solidFill>
                            <a:srgbClr val="000000"/>
                          </a:solidFill>
                          <a:effectLst/>
                          <a:latin typeface="GE Inspira"/>
                        </a:rPr>
                        <a:t>252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5785473"/>
                  </a:ext>
                </a:extLst>
              </a:tr>
              <a:tr h="161925">
                <a:tc>
                  <a:txBody>
                    <a:bodyPr/>
                    <a:lstStyle/>
                    <a:p>
                      <a:pPr algn="l" fontAlgn="b"/>
                      <a:r>
                        <a:rPr lang="es-MX" sz="800" b="0" i="0" u="none" strike="noStrike">
                          <a:solidFill>
                            <a:srgbClr val="000000"/>
                          </a:solidFill>
                          <a:effectLst/>
                          <a:latin typeface="GE Inspira"/>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2.28%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000" b="0" i="0" u="none" strike="noStrike">
                          <a:solidFill>
                            <a:srgbClr val="000000"/>
                          </a:solidFill>
                          <a:effectLst/>
                          <a:latin typeface="GE Inspira"/>
                        </a:rPr>
                        <a:t>1.71%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1000" b="0" i="0" u="none" strike="noStrike">
                          <a:solidFill>
                            <a:srgbClr val="000000"/>
                          </a:solidFill>
                          <a:effectLst/>
                          <a:latin typeface="GE Inspira"/>
                        </a:rPr>
                        <a:t>1.24%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1000" b="0" i="0" u="none" strike="noStrike">
                          <a:solidFill>
                            <a:srgbClr val="000000"/>
                          </a:solidFill>
                          <a:effectLst/>
                          <a:latin typeface="GE Inspira"/>
                        </a:rPr>
                        <a:t>1.34%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1000" b="0" i="0" u="none" strike="noStrike">
                          <a:solidFill>
                            <a:srgbClr val="000000"/>
                          </a:solidFill>
                          <a:effectLst/>
                          <a:latin typeface="GE Inspira"/>
                        </a:rPr>
                        <a:t>0.51%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9149259"/>
                  </a:ext>
                </a:extLst>
              </a:tr>
              <a:tr h="190500">
                <a:tc>
                  <a:txBody>
                    <a:bodyPr/>
                    <a:lstStyle/>
                    <a:p>
                      <a:pPr algn="l" fontAlgn="ctr"/>
                      <a:r>
                        <a:rPr lang="es-MX" sz="1100" b="0" i="0" u="none" strike="noStrike">
                          <a:solidFill>
                            <a:srgbClr val="000000"/>
                          </a:solidFill>
                          <a:effectLst/>
                          <a:latin typeface="Calibri" panose="020F0502020204030204" pitchFamily="34" charset="0"/>
                        </a:rPr>
                        <a:t>Target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r>
                        <a:rPr lang="es-MX" sz="1000" b="1" i="0" u="none" strike="noStrike">
                          <a:solidFill>
                            <a:srgbClr val="FFFFFF"/>
                          </a:solidFill>
                          <a:effectLst/>
                          <a:latin typeface="GE Inspira"/>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b"/>
                      <a:r>
                        <a:rPr lang="es-MX" sz="1000" b="1" i="0" u="none" strike="noStrike">
                          <a:solidFill>
                            <a:srgbClr val="FFFFFF"/>
                          </a:solidFill>
                          <a:effectLst/>
                          <a:latin typeface="GE Inspira"/>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b"/>
                      <a:r>
                        <a:rPr lang="es-MX" sz="1000" b="1" i="0" u="none" strike="noStrike">
                          <a:solidFill>
                            <a:srgbClr val="FFFFFF"/>
                          </a:solidFill>
                          <a:effectLst/>
                          <a:latin typeface="GE Inspira"/>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b"/>
                      <a:r>
                        <a:rPr lang="es-MX" sz="1000" b="1" i="0" u="none" strike="noStrike">
                          <a:solidFill>
                            <a:srgbClr val="FFFFFF"/>
                          </a:solidFill>
                          <a:effectLst/>
                          <a:latin typeface="GE Inspira"/>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ctr" fontAlgn="b"/>
                      <a:r>
                        <a:rPr lang="es-MX" sz="1000" b="1" i="0" u="none" strike="noStrike" dirty="0">
                          <a:solidFill>
                            <a:srgbClr val="FFFFFF"/>
                          </a:solidFill>
                          <a:effectLst/>
                          <a:latin typeface="GE Inspira"/>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873721261"/>
                  </a:ext>
                </a:extLst>
              </a:tr>
            </a:tbl>
          </a:graphicData>
        </a:graphic>
      </p:graphicFrame>
    </p:spTree>
    <p:extLst>
      <p:ext uri="{BB962C8B-B14F-4D97-AF65-F5344CB8AC3E}">
        <p14:creationId xmlns:p14="http://schemas.microsoft.com/office/powerpoint/2010/main" val="9036260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3B5D6-5A15-DA45-64D4-776483FBD5DA}"/>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77CBC6E6-274D-417D-ADB5-47E14E3EE197}"/>
              </a:ext>
            </a:extLst>
          </p:cNvPr>
          <p:cNvPicPr>
            <a:picLocks noChangeAspect="1"/>
          </p:cNvPicPr>
          <p:nvPr/>
        </p:nvPicPr>
        <p:blipFill>
          <a:blip r:embed="rId3">
            <a:clrChange>
              <a:clrFrom>
                <a:srgbClr val="E1E1E1"/>
              </a:clrFrom>
              <a:clrTo>
                <a:srgbClr val="E1E1E1">
                  <a:alpha val="0"/>
                </a:srgbClr>
              </a:clrTo>
            </a:clrChange>
          </a:blip>
          <a:stretch>
            <a:fillRect/>
          </a:stretch>
        </p:blipFill>
        <p:spPr>
          <a:xfrm>
            <a:off x="8507046" y="2203605"/>
            <a:ext cx="2149397" cy="2149397"/>
          </a:xfrm>
          <a:prstGeom prst="rect">
            <a:avLst/>
          </a:prstGeom>
        </p:spPr>
      </p:pic>
      <p:sp>
        <p:nvSpPr>
          <p:cNvPr id="9" name="CuadroTexto 8">
            <a:extLst>
              <a:ext uri="{FF2B5EF4-FFF2-40B4-BE49-F238E27FC236}">
                <a16:creationId xmlns:a16="http://schemas.microsoft.com/office/drawing/2014/main" id="{5B8ED887-5DCC-3927-898F-4A049C503F4C}"/>
              </a:ext>
            </a:extLst>
          </p:cNvPr>
          <p:cNvSpPr txBox="1"/>
          <p:nvPr/>
        </p:nvSpPr>
        <p:spPr>
          <a:xfrm>
            <a:off x="7885631" y="6270410"/>
            <a:ext cx="3577883"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REPORTE DE NO CONFORMIDAD</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E904AC53-8596-04FC-CEEB-383DF12A6AE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9287B4E1-CA92-3014-9655-0BFC9574CEAE}"/>
              </a:ext>
            </a:extLst>
          </p:cNvPr>
          <p:cNvSpPr txBox="1"/>
          <p:nvPr/>
        </p:nvSpPr>
        <p:spPr>
          <a:xfrm>
            <a:off x="2118796" y="7312"/>
            <a:ext cx="487826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0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Producto final vs PNC final</a:t>
            </a:r>
          </a:p>
        </p:txBody>
      </p:sp>
      <p:graphicFrame>
        <p:nvGraphicFramePr>
          <p:cNvPr id="7" name="Tabla 6">
            <a:extLst>
              <a:ext uri="{FF2B5EF4-FFF2-40B4-BE49-F238E27FC236}">
                <a16:creationId xmlns:a16="http://schemas.microsoft.com/office/drawing/2014/main" id="{885875FA-4076-1AB5-CC77-5935075D6F1B}"/>
              </a:ext>
            </a:extLst>
          </p:cNvPr>
          <p:cNvGraphicFramePr>
            <a:graphicFrameLocks noGrp="1"/>
          </p:cNvGraphicFramePr>
          <p:nvPr/>
        </p:nvGraphicFramePr>
        <p:xfrm>
          <a:off x="7217624" y="1440585"/>
          <a:ext cx="4742149" cy="916305"/>
        </p:xfrm>
        <a:graphic>
          <a:graphicData uri="http://schemas.openxmlformats.org/drawingml/2006/table">
            <a:tbl>
              <a:tblPr/>
              <a:tblGrid>
                <a:gridCol w="1322329">
                  <a:extLst>
                    <a:ext uri="{9D8B030D-6E8A-4147-A177-3AD203B41FA5}">
                      <a16:colId xmlns:a16="http://schemas.microsoft.com/office/drawing/2014/main" val="441550515"/>
                    </a:ext>
                  </a:extLst>
                </a:gridCol>
                <a:gridCol w="683964">
                  <a:extLst>
                    <a:ext uri="{9D8B030D-6E8A-4147-A177-3AD203B41FA5}">
                      <a16:colId xmlns:a16="http://schemas.microsoft.com/office/drawing/2014/main" val="3552090575"/>
                    </a:ext>
                  </a:extLst>
                </a:gridCol>
                <a:gridCol w="683964">
                  <a:extLst>
                    <a:ext uri="{9D8B030D-6E8A-4147-A177-3AD203B41FA5}">
                      <a16:colId xmlns:a16="http://schemas.microsoft.com/office/drawing/2014/main" val="857475122"/>
                    </a:ext>
                  </a:extLst>
                </a:gridCol>
                <a:gridCol w="683964">
                  <a:extLst>
                    <a:ext uri="{9D8B030D-6E8A-4147-A177-3AD203B41FA5}">
                      <a16:colId xmlns:a16="http://schemas.microsoft.com/office/drawing/2014/main" val="4149570917"/>
                    </a:ext>
                  </a:extLst>
                </a:gridCol>
                <a:gridCol w="683964">
                  <a:extLst>
                    <a:ext uri="{9D8B030D-6E8A-4147-A177-3AD203B41FA5}">
                      <a16:colId xmlns:a16="http://schemas.microsoft.com/office/drawing/2014/main" val="3376543648"/>
                    </a:ext>
                  </a:extLst>
                </a:gridCol>
                <a:gridCol w="683964">
                  <a:extLst>
                    <a:ext uri="{9D8B030D-6E8A-4147-A177-3AD203B41FA5}">
                      <a16:colId xmlns:a16="http://schemas.microsoft.com/office/drawing/2014/main" val="3599523816"/>
                    </a:ext>
                  </a:extLst>
                </a:gridCol>
              </a:tblGrid>
              <a:tr h="190500">
                <a:tc>
                  <a:txBody>
                    <a:bodyPr/>
                    <a:lstStyle/>
                    <a:p>
                      <a:pPr algn="l" fontAlgn="b"/>
                      <a:r>
                        <a:rPr lang="es-MX" sz="1100" b="1" i="0" u="none" strike="noStrike" dirty="0">
                          <a:solidFill>
                            <a:srgbClr val="FFFFFF"/>
                          </a:solidFill>
                          <a:effectLst/>
                          <a:latin typeface="Calibri" panose="020F0502020204030204" pitchFamily="34" charset="0"/>
                        </a:rPr>
                        <a:t>2025</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ENE</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FEB</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MAR</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ABRIL</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MAY</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2604041444"/>
                  </a:ext>
                </a:extLst>
              </a:tr>
              <a:tr h="190500">
                <a:tc>
                  <a:txBody>
                    <a:bodyPr/>
                    <a:lstStyle/>
                    <a:p>
                      <a:pPr algn="l" fontAlgn="b"/>
                      <a:r>
                        <a:rPr lang="es-MX" sz="1100" b="0" i="0" u="none" strike="noStrike">
                          <a:solidFill>
                            <a:srgbClr val="000000"/>
                          </a:solidFill>
                          <a:effectLst/>
                          <a:latin typeface="Calibri" panose="020F0502020204030204" pitchFamily="34" charset="0"/>
                        </a:rPr>
                        <a:t>Total producto liberado</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26739</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20896</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24180</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24444</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dirty="0">
                          <a:solidFill>
                            <a:srgbClr val="000000"/>
                          </a:solidFill>
                          <a:effectLst/>
                          <a:latin typeface="Calibri" panose="020F0502020204030204" pitchFamily="34" charset="0"/>
                        </a:rPr>
                        <a:t>49517</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extLst>
                  <a:ext uri="{0D108BD9-81ED-4DB2-BD59-A6C34878D82A}">
                    <a16:rowId xmlns:a16="http://schemas.microsoft.com/office/drawing/2014/main" val="2254152320"/>
                  </a:ext>
                </a:extLst>
              </a:tr>
              <a:tr h="190500">
                <a:tc>
                  <a:txBody>
                    <a:bodyPr/>
                    <a:lstStyle/>
                    <a:p>
                      <a:pPr algn="l" fontAlgn="b"/>
                      <a:r>
                        <a:rPr lang="es-MX" sz="1100" b="0" i="0" u="none" strike="noStrike">
                          <a:solidFill>
                            <a:srgbClr val="000000"/>
                          </a:solidFill>
                          <a:effectLst/>
                          <a:latin typeface="Calibri" panose="020F0502020204030204" pitchFamily="34" charset="0"/>
                        </a:rPr>
                        <a:t>Total PNC</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208</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164</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199</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328</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154</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extLst>
                  <a:ext uri="{0D108BD9-81ED-4DB2-BD59-A6C34878D82A}">
                    <a16:rowId xmlns:a16="http://schemas.microsoft.com/office/drawing/2014/main" val="920809632"/>
                  </a:ext>
                </a:extLst>
              </a:tr>
              <a:tr h="190500">
                <a:tc>
                  <a:txBody>
                    <a:bodyPr/>
                    <a:lstStyle/>
                    <a:p>
                      <a:pPr algn="l" fontAlgn="b"/>
                      <a:r>
                        <a:rPr lang="es-MX" sz="1100" b="0" i="0" u="none" strike="noStrike">
                          <a:solidFill>
                            <a:srgbClr val="000000"/>
                          </a:solidFill>
                          <a:effectLst/>
                          <a:latin typeface="Calibri" panose="020F0502020204030204" pitchFamily="34" charset="0"/>
                        </a:rPr>
                        <a:t>% de eficiencia</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99.22%</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99.22%</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99.18%</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98.66%</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dirty="0">
                          <a:solidFill>
                            <a:srgbClr val="000000"/>
                          </a:solidFill>
                          <a:effectLst/>
                          <a:latin typeface="Calibri" panose="020F0502020204030204" pitchFamily="34" charset="0"/>
                        </a:rPr>
                        <a:t>99.75%</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extLst>
                  <a:ext uri="{0D108BD9-81ED-4DB2-BD59-A6C34878D82A}">
                    <a16:rowId xmlns:a16="http://schemas.microsoft.com/office/drawing/2014/main" val="3722173462"/>
                  </a:ext>
                </a:extLst>
              </a:tr>
            </a:tbl>
          </a:graphicData>
        </a:graphic>
      </p:graphicFrame>
      <p:graphicFrame>
        <p:nvGraphicFramePr>
          <p:cNvPr id="6" name="Gráfico 5">
            <a:extLst>
              <a:ext uri="{FF2B5EF4-FFF2-40B4-BE49-F238E27FC236}">
                <a16:creationId xmlns:a16="http://schemas.microsoft.com/office/drawing/2014/main" id="{110E44CD-E281-5700-24F2-337AF6D5DB54}"/>
              </a:ext>
            </a:extLst>
          </p:cNvPr>
          <p:cNvGraphicFramePr>
            <a:graphicFrameLocks/>
          </p:cNvGraphicFramePr>
          <p:nvPr/>
        </p:nvGraphicFramePr>
        <p:xfrm>
          <a:off x="2007611" y="3716553"/>
          <a:ext cx="4989453" cy="280701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Tabla 9">
            <a:extLst>
              <a:ext uri="{FF2B5EF4-FFF2-40B4-BE49-F238E27FC236}">
                <a16:creationId xmlns:a16="http://schemas.microsoft.com/office/drawing/2014/main" id="{36AA1EAD-D71A-5D7E-A111-E91367899FA4}"/>
              </a:ext>
            </a:extLst>
          </p:cNvPr>
          <p:cNvGraphicFramePr>
            <a:graphicFrameLocks noGrp="1"/>
          </p:cNvGraphicFramePr>
          <p:nvPr/>
        </p:nvGraphicFramePr>
        <p:xfrm>
          <a:off x="7217624" y="4564309"/>
          <a:ext cx="4742150" cy="762000"/>
        </p:xfrm>
        <a:graphic>
          <a:graphicData uri="http://schemas.openxmlformats.org/drawingml/2006/table">
            <a:tbl>
              <a:tblPr/>
              <a:tblGrid>
                <a:gridCol w="1322330">
                  <a:extLst>
                    <a:ext uri="{9D8B030D-6E8A-4147-A177-3AD203B41FA5}">
                      <a16:colId xmlns:a16="http://schemas.microsoft.com/office/drawing/2014/main" val="3712667145"/>
                    </a:ext>
                  </a:extLst>
                </a:gridCol>
                <a:gridCol w="683964">
                  <a:extLst>
                    <a:ext uri="{9D8B030D-6E8A-4147-A177-3AD203B41FA5}">
                      <a16:colId xmlns:a16="http://schemas.microsoft.com/office/drawing/2014/main" val="712298788"/>
                    </a:ext>
                  </a:extLst>
                </a:gridCol>
                <a:gridCol w="683964">
                  <a:extLst>
                    <a:ext uri="{9D8B030D-6E8A-4147-A177-3AD203B41FA5}">
                      <a16:colId xmlns:a16="http://schemas.microsoft.com/office/drawing/2014/main" val="67769871"/>
                    </a:ext>
                  </a:extLst>
                </a:gridCol>
                <a:gridCol w="683964">
                  <a:extLst>
                    <a:ext uri="{9D8B030D-6E8A-4147-A177-3AD203B41FA5}">
                      <a16:colId xmlns:a16="http://schemas.microsoft.com/office/drawing/2014/main" val="35491285"/>
                    </a:ext>
                  </a:extLst>
                </a:gridCol>
                <a:gridCol w="683964">
                  <a:extLst>
                    <a:ext uri="{9D8B030D-6E8A-4147-A177-3AD203B41FA5}">
                      <a16:colId xmlns:a16="http://schemas.microsoft.com/office/drawing/2014/main" val="3472401906"/>
                    </a:ext>
                  </a:extLst>
                </a:gridCol>
                <a:gridCol w="683964">
                  <a:extLst>
                    <a:ext uri="{9D8B030D-6E8A-4147-A177-3AD203B41FA5}">
                      <a16:colId xmlns:a16="http://schemas.microsoft.com/office/drawing/2014/main" val="2766680842"/>
                    </a:ext>
                  </a:extLst>
                </a:gridCol>
              </a:tblGrid>
              <a:tr h="190500">
                <a:tc>
                  <a:txBody>
                    <a:bodyPr/>
                    <a:lstStyle/>
                    <a:p>
                      <a:pPr algn="l" fontAlgn="b"/>
                      <a:r>
                        <a:rPr lang="es-MX" sz="1100" b="1" i="0" u="none" strike="noStrike">
                          <a:solidFill>
                            <a:srgbClr val="FFFFFF"/>
                          </a:solidFill>
                          <a:effectLst/>
                          <a:latin typeface="Calibri" panose="020F0502020204030204" pitchFamily="34" charset="0"/>
                        </a:rPr>
                        <a:t>2025</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ENE</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FEB</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MAR</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ABR</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tc>
                  <a:txBody>
                    <a:bodyPr/>
                    <a:lstStyle/>
                    <a:p>
                      <a:pPr algn="l" fontAlgn="b"/>
                      <a:r>
                        <a:rPr lang="es-MX" sz="1100" b="1" i="0" u="none" strike="noStrike">
                          <a:solidFill>
                            <a:srgbClr val="FFFFFF"/>
                          </a:solidFill>
                          <a:effectLst/>
                          <a:latin typeface="Calibri" panose="020F0502020204030204" pitchFamily="34" charset="0"/>
                        </a:rPr>
                        <a:t>MAY</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2374632092"/>
                  </a:ext>
                </a:extLst>
              </a:tr>
              <a:tr h="190500">
                <a:tc>
                  <a:txBody>
                    <a:bodyPr/>
                    <a:lstStyle/>
                    <a:p>
                      <a:pPr algn="l" fontAlgn="b"/>
                      <a:r>
                        <a:rPr lang="es-MX" sz="1100" b="0" i="0" u="none" strike="noStrike">
                          <a:solidFill>
                            <a:srgbClr val="000000"/>
                          </a:solidFill>
                          <a:effectLst/>
                          <a:latin typeface="Calibri" panose="020F0502020204030204" pitchFamily="34" charset="0"/>
                        </a:rPr>
                        <a:t>Total de maquinados</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37315</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31597</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36515</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51336</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53453</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extLst>
                  <a:ext uri="{0D108BD9-81ED-4DB2-BD59-A6C34878D82A}">
                    <a16:rowId xmlns:a16="http://schemas.microsoft.com/office/drawing/2014/main" val="2206275888"/>
                  </a:ext>
                </a:extLst>
              </a:tr>
              <a:tr h="190500">
                <a:tc>
                  <a:txBody>
                    <a:bodyPr/>
                    <a:lstStyle/>
                    <a:p>
                      <a:pPr algn="l" fontAlgn="b"/>
                      <a:r>
                        <a:rPr lang="es-MX" sz="1100" b="0" i="0" u="none" strike="noStrike">
                          <a:solidFill>
                            <a:srgbClr val="000000"/>
                          </a:solidFill>
                          <a:effectLst/>
                          <a:latin typeface="Calibri" panose="020F0502020204030204" pitchFamily="34" charset="0"/>
                        </a:rPr>
                        <a:t>Total PNC</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383</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141</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187</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328</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dirty="0">
                          <a:solidFill>
                            <a:srgbClr val="000000"/>
                          </a:solidFill>
                          <a:effectLst/>
                          <a:latin typeface="Calibri" panose="020F0502020204030204" pitchFamily="34" charset="0"/>
                        </a:rPr>
                        <a:t>174</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extLst>
                  <a:ext uri="{0D108BD9-81ED-4DB2-BD59-A6C34878D82A}">
                    <a16:rowId xmlns:a16="http://schemas.microsoft.com/office/drawing/2014/main" val="2004360909"/>
                  </a:ext>
                </a:extLst>
              </a:tr>
              <a:tr h="190500">
                <a:tc>
                  <a:txBody>
                    <a:bodyPr/>
                    <a:lstStyle/>
                    <a:p>
                      <a:pPr algn="l" fontAlgn="b"/>
                      <a:r>
                        <a:rPr lang="es-MX" sz="1100" b="0" i="0" u="none" strike="noStrike">
                          <a:solidFill>
                            <a:srgbClr val="000000"/>
                          </a:solidFill>
                          <a:effectLst/>
                          <a:latin typeface="Calibri" panose="020F0502020204030204" pitchFamily="34" charset="0"/>
                        </a:rPr>
                        <a:t>% de eficiencia</a:t>
                      </a:r>
                    </a:p>
                  </a:txBody>
                  <a:tcPr marL="9525" marR="9525" marT="9525" marB="0" anchor="b">
                    <a:lnL w="6350" cap="flat" cmpd="sng" algn="ctr">
                      <a:solidFill>
                        <a:srgbClr val="4472C4"/>
                      </a:solidFill>
                      <a:prstDash val="solid"/>
                      <a:round/>
                      <a:headEnd type="none" w="med" len="med"/>
                      <a:tailEnd type="none" w="med" len="med"/>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98.97%</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99.55%</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99.49%</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a:solidFill>
                            <a:srgbClr val="000000"/>
                          </a:solidFill>
                          <a:effectLst/>
                          <a:latin typeface="Calibri" panose="020F0502020204030204" pitchFamily="34" charset="0"/>
                        </a:rPr>
                        <a:t>99.36%</a:t>
                      </a:r>
                    </a:p>
                  </a:txBody>
                  <a:tcPr marL="9525" marR="9525" marT="9525" marB="0" anchor="b">
                    <a:lnL>
                      <a:noFill/>
                    </a:lnL>
                    <a:lnR>
                      <a:noFill/>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tc>
                  <a:txBody>
                    <a:bodyPr/>
                    <a:lstStyle/>
                    <a:p>
                      <a:pPr algn="r" fontAlgn="b"/>
                      <a:r>
                        <a:rPr lang="es-MX" sz="1100" b="0" i="0" u="none" strike="noStrike" dirty="0">
                          <a:solidFill>
                            <a:srgbClr val="000000"/>
                          </a:solidFill>
                          <a:effectLst/>
                          <a:latin typeface="Calibri" panose="020F0502020204030204" pitchFamily="34" charset="0"/>
                        </a:rPr>
                        <a:t>99.42%</a:t>
                      </a:r>
                    </a:p>
                  </a:txBody>
                  <a:tcPr marL="9525" marR="9525" marT="9525" marB="0" anchor="b">
                    <a:lnL>
                      <a:noFill/>
                    </a:lnL>
                    <a:lnR w="6350" cap="flat" cmpd="sng" algn="ctr">
                      <a:solidFill>
                        <a:srgbClr val="4472C4"/>
                      </a:solidFill>
                      <a:prstDash val="solid"/>
                      <a:round/>
                      <a:headEnd type="none" w="med" len="med"/>
                      <a:tailEnd type="none" w="med" len="med"/>
                    </a:lnR>
                    <a:lnT w="6350" cap="flat" cmpd="sng" algn="ctr">
                      <a:solidFill>
                        <a:srgbClr val="4472C4"/>
                      </a:solidFill>
                      <a:prstDash val="solid"/>
                      <a:round/>
                      <a:headEnd type="none" w="med" len="med"/>
                      <a:tailEnd type="none" w="med" len="med"/>
                    </a:lnT>
                    <a:lnB w="6350" cap="flat" cmpd="sng" algn="ctr">
                      <a:solidFill>
                        <a:srgbClr val="4472C4"/>
                      </a:solidFill>
                      <a:prstDash val="solid"/>
                      <a:round/>
                      <a:headEnd type="none" w="med" len="med"/>
                      <a:tailEnd type="none" w="med" len="med"/>
                    </a:lnB>
                    <a:noFill/>
                  </a:tcPr>
                </a:tc>
                <a:extLst>
                  <a:ext uri="{0D108BD9-81ED-4DB2-BD59-A6C34878D82A}">
                    <a16:rowId xmlns:a16="http://schemas.microsoft.com/office/drawing/2014/main" val="1626220873"/>
                  </a:ext>
                </a:extLst>
              </a:tr>
            </a:tbl>
          </a:graphicData>
        </a:graphic>
      </p:graphicFrame>
      <p:sp>
        <p:nvSpPr>
          <p:cNvPr id="11" name="CuadroTexto 10">
            <a:extLst>
              <a:ext uri="{FF2B5EF4-FFF2-40B4-BE49-F238E27FC236}">
                <a16:creationId xmlns:a16="http://schemas.microsoft.com/office/drawing/2014/main" id="{2E0E9246-CA11-B254-04F5-B48CDE35E969}"/>
              </a:ext>
            </a:extLst>
          </p:cNvPr>
          <p:cNvSpPr txBox="1"/>
          <p:nvPr/>
        </p:nvSpPr>
        <p:spPr>
          <a:xfrm>
            <a:off x="2118796" y="3405310"/>
            <a:ext cx="54112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Maquinados CNC vs PNC Proceso CNC</a:t>
            </a:r>
          </a:p>
        </p:txBody>
      </p:sp>
      <p:graphicFrame>
        <p:nvGraphicFramePr>
          <p:cNvPr id="8" name="Gráfico 7">
            <a:extLst>
              <a:ext uri="{FF2B5EF4-FFF2-40B4-BE49-F238E27FC236}">
                <a16:creationId xmlns:a16="http://schemas.microsoft.com/office/drawing/2014/main" id="{63134CCF-5B9D-1781-4352-05718A56ACA2}"/>
              </a:ext>
            </a:extLst>
          </p:cNvPr>
          <p:cNvGraphicFramePr>
            <a:graphicFrameLocks/>
          </p:cNvGraphicFramePr>
          <p:nvPr/>
        </p:nvGraphicFramePr>
        <p:xfrm>
          <a:off x="2044789" y="535103"/>
          <a:ext cx="4572000" cy="27432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6085559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FF12E-CDEE-6899-C697-6A61D6F7C0A6}"/>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327B2704-8A7C-6C04-94FF-33E48D60E6AE}"/>
              </a:ext>
            </a:extLst>
          </p:cNvPr>
          <p:cNvSpPr txBox="1"/>
          <p:nvPr/>
        </p:nvSpPr>
        <p:spPr>
          <a:xfrm>
            <a:off x="7687994" y="6300436"/>
            <a:ext cx="3788898" cy="338554"/>
          </a:xfrm>
          <a:prstGeom prst="rect">
            <a:avLst/>
          </a:prstGeom>
          <a:noFill/>
        </p:spPr>
        <p:txBody>
          <a:bodyPr wrap="square">
            <a:spAutoFit/>
          </a:bodyPr>
          <a:lstStyle/>
          <a:p>
            <a:pPr algn="ctr"/>
            <a:r>
              <a:rPr kumimoji="1" lang="es-MX" altLang="zh-CN" sz="1600" dirty="0">
                <a:ln w="0"/>
                <a:solidFill>
                  <a:schemeClr val="tx1"/>
                </a:solidFill>
                <a:effectLst>
                  <a:outerShdw blurRad="38100" dist="19050" dir="2700000" algn="tl" rotWithShape="0">
                    <a:schemeClr val="dk1">
                      <a:alpha val="40000"/>
                    </a:schemeClr>
                  </a:outerShdw>
                </a:effectLst>
              </a:rPr>
              <a:t>REPORTE DE NO CONFORMIDAD </a:t>
            </a:r>
            <a:endParaRPr kumimoji="1" lang="zh-CN" altLang="en-US" sz="1600" dirty="0">
              <a:ln w="0"/>
              <a:solidFill>
                <a:schemeClr val="tx1"/>
              </a:solidFill>
              <a:effectLst>
                <a:outerShdw blurRad="38100" dist="19050" dir="2700000" algn="tl" rotWithShape="0">
                  <a:schemeClr val="dk1">
                    <a:alpha val="40000"/>
                  </a:schemeClr>
                </a:outerShdw>
              </a:effectLst>
            </a:endParaRP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72855364-AB7B-F9A5-6F2A-10E99FFA3FA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14" name="CuadroTexto 13">
            <a:extLst>
              <a:ext uri="{FF2B5EF4-FFF2-40B4-BE49-F238E27FC236}">
                <a16:creationId xmlns:a16="http://schemas.microsoft.com/office/drawing/2014/main" id="{682DF7F5-C5A0-92DD-BF8E-95A9C0CC357F}"/>
              </a:ext>
            </a:extLst>
          </p:cNvPr>
          <p:cNvSpPr txBox="1"/>
          <p:nvPr/>
        </p:nvSpPr>
        <p:spPr>
          <a:xfrm>
            <a:off x="1918447" y="3077480"/>
            <a:ext cx="3409240" cy="430887"/>
          </a:xfrm>
          <a:prstGeom prst="rect">
            <a:avLst/>
          </a:prstGeom>
          <a:noFill/>
        </p:spPr>
        <p:txBody>
          <a:bodyPr wrap="square" rtlCol="0">
            <a:spAutoFit/>
          </a:bodyPr>
          <a:lstStyle/>
          <a:p>
            <a:r>
              <a:rPr lang="es-MX" sz="2200" b="1" u="sng" dirty="0">
                <a:solidFill>
                  <a:schemeClr val="accent1">
                    <a:lumMod val="75000"/>
                  </a:schemeClr>
                </a:solidFill>
                <a:latin typeface="Aharoni" panose="02010803020104030203" pitchFamily="2" charset="-79"/>
                <a:cs typeface="Aharoni" panose="02010803020104030203" pitchFamily="2" charset="-79"/>
              </a:rPr>
              <a:t>PNC por área</a:t>
            </a:r>
          </a:p>
        </p:txBody>
      </p:sp>
      <p:sp>
        <p:nvSpPr>
          <p:cNvPr id="3" name="CuadroTexto 2">
            <a:extLst>
              <a:ext uri="{FF2B5EF4-FFF2-40B4-BE49-F238E27FC236}">
                <a16:creationId xmlns:a16="http://schemas.microsoft.com/office/drawing/2014/main" id="{C146AAA7-F43A-52DE-3F9E-FCBBFDB33769}"/>
              </a:ext>
            </a:extLst>
          </p:cNvPr>
          <p:cNvSpPr txBox="1"/>
          <p:nvPr/>
        </p:nvSpPr>
        <p:spPr>
          <a:xfrm>
            <a:off x="1869009" y="136460"/>
            <a:ext cx="3409240" cy="430887"/>
          </a:xfrm>
          <a:prstGeom prst="rect">
            <a:avLst/>
          </a:prstGeom>
          <a:noFill/>
        </p:spPr>
        <p:txBody>
          <a:bodyPr wrap="square" rtlCol="0">
            <a:spAutoFit/>
          </a:bodyPr>
          <a:lstStyle/>
          <a:p>
            <a:r>
              <a:rPr lang="es-MX" sz="2200" b="1" u="sng" dirty="0">
                <a:solidFill>
                  <a:schemeClr val="accent1">
                    <a:lumMod val="75000"/>
                  </a:schemeClr>
                </a:solidFill>
                <a:latin typeface="Aharoni" panose="02010803020104030203" pitchFamily="2" charset="-79"/>
                <a:cs typeface="Aharoni" panose="02010803020104030203" pitchFamily="2" charset="-79"/>
              </a:rPr>
              <a:t>RNC por área</a:t>
            </a:r>
          </a:p>
        </p:txBody>
      </p:sp>
      <p:pic>
        <p:nvPicPr>
          <p:cNvPr id="6" name="Imagen 5">
            <a:extLst>
              <a:ext uri="{FF2B5EF4-FFF2-40B4-BE49-F238E27FC236}">
                <a16:creationId xmlns:a16="http://schemas.microsoft.com/office/drawing/2014/main" id="{FC269006-77FD-7485-32D8-0E197143D34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104062" y="2540675"/>
            <a:ext cx="2896042" cy="3732069"/>
          </a:xfrm>
          <a:prstGeom prst="rect">
            <a:avLst/>
          </a:prstGeom>
        </p:spPr>
      </p:pic>
      <p:graphicFrame>
        <p:nvGraphicFramePr>
          <p:cNvPr id="8" name="Gráfico 7">
            <a:extLst>
              <a:ext uri="{FF2B5EF4-FFF2-40B4-BE49-F238E27FC236}">
                <a16:creationId xmlns:a16="http://schemas.microsoft.com/office/drawing/2014/main" id="{937BC0ED-047C-6669-1B81-10F5D05C0792}"/>
              </a:ext>
            </a:extLst>
          </p:cNvPr>
          <p:cNvGraphicFramePr>
            <a:graphicFrameLocks/>
          </p:cNvGraphicFramePr>
          <p:nvPr/>
        </p:nvGraphicFramePr>
        <p:xfrm>
          <a:off x="1692036" y="385572"/>
          <a:ext cx="5010150" cy="287368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Gráfico 10">
            <a:extLst>
              <a:ext uri="{FF2B5EF4-FFF2-40B4-BE49-F238E27FC236}">
                <a16:creationId xmlns:a16="http://schemas.microsoft.com/office/drawing/2014/main" id="{09271B04-985F-958B-CD2D-0972ACF3257A}"/>
              </a:ext>
            </a:extLst>
          </p:cNvPr>
          <p:cNvGraphicFramePr>
            <a:graphicFrameLocks/>
          </p:cNvGraphicFramePr>
          <p:nvPr/>
        </p:nvGraphicFramePr>
        <p:xfrm>
          <a:off x="1854163" y="3430652"/>
          <a:ext cx="5010150" cy="3290888"/>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1137344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814A1-6AD0-77E6-8056-6C1776845ACC}"/>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0F587C2E-638D-6FC8-C22A-2C901FADBE97}"/>
              </a:ext>
            </a:extLst>
          </p:cNvPr>
          <p:cNvSpPr txBox="1"/>
          <p:nvPr/>
        </p:nvSpPr>
        <p:spPr>
          <a:xfrm>
            <a:off x="7687994" y="6300436"/>
            <a:ext cx="378889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s-MX"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rPr>
              <a:t>REPORTE DE NO CONFORMIDAD </a:t>
            </a:r>
            <a:endParaRPr kumimoji="1"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rial"/>
              <a:cs typeface="Arial"/>
            </a:endParaRPr>
          </a:p>
        </p:txBody>
      </p:sp>
      <p:pic>
        <p:nvPicPr>
          <p:cNvPr id="2" name="Picture 2" descr="icono de error de documento en estilo cómico. ilustración de vector de  dibujos animados de informe roto sobre fondo blanco aislado. concepto de  negocio de efecto de salpicadura dañado. 20098928 Vector en">
            <a:extLst>
              <a:ext uri="{FF2B5EF4-FFF2-40B4-BE49-F238E27FC236}">
                <a16:creationId xmlns:a16="http://schemas.microsoft.com/office/drawing/2014/main" id="{7F81C1E6-DCD7-3B7C-72DF-F63306ACC89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15262" y="5387009"/>
            <a:ext cx="1385562" cy="1385562"/>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8B54AA4E-CCAE-7921-4053-3BBDC731AEC8}"/>
              </a:ext>
            </a:extLst>
          </p:cNvPr>
          <p:cNvSpPr txBox="1"/>
          <p:nvPr/>
        </p:nvSpPr>
        <p:spPr>
          <a:xfrm>
            <a:off x="1968990" y="82669"/>
            <a:ext cx="34092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RNC POR OPERADOR</a:t>
            </a:r>
          </a:p>
        </p:txBody>
      </p:sp>
      <p:sp>
        <p:nvSpPr>
          <p:cNvPr id="5" name="CuadroTexto 4">
            <a:extLst>
              <a:ext uri="{FF2B5EF4-FFF2-40B4-BE49-F238E27FC236}">
                <a16:creationId xmlns:a16="http://schemas.microsoft.com/office/drawing/2014/main" id="{BD4D8122-8128-10A0-97B2-521113854CB5}"/>
              </a:ext>
            </a:extLst>
          </p:cNvPr>
          <p:cNvSpPr txBox="1"/>
          <p:nvPr/>
        </p:nvSpPr>
        <p:spPr>
          <a:xfrm>
            <a:off x="1804007" y="3324027"/>
            <a:ext cx="34092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2200" b="1" u="sng" dirty="0">
                <a:solidFill>
                  <a:srgbClr val="4472C4">
                    <a:lumMod val="75000"/>
                  </a:srgbClr>
                </a:solidFill>
                <a:latin typeface="Aharoni" panose="02010803020104030203" pitchFamily="2" charset="-79"/>
                <a:cs typeface="Aharoni" panose="02010803020104030203" pitchFamily="2" charset="-79"/>
              </a:rPr>
              <a:t>P</a:t>
            </a:r>
            <a:r>
              <a:rPr kumimoji="0" lang="es-MX" sz="2200" b="1" i="0" u="sng" strike="noStrike" kern="1200" cap="none" spc="0" normalizeH="0" baseline="0" noProof="0" dirty="0">
                <a:ln>
                  <a:noFill/>
                </a:ln>
                <a:solidFill>
                  <a:srgbClr val="4472C4">
                    <a:lumMod val="75000"/>
                  </a:srgbClr>
                </a:solidFill>
                <a:effectLst/>
                <a:uLnTx/>
                <a:uFillTx/>
                <a:latin typeface="Aharoni" panose="02010803020104030203" pitchFamily="2" charset="-79"/>
                <a:cs typeface="Aharoni" panose="02010803020104030203" pitchFamily="2" charset="-79"/>
              </a:rPr>
              <a:t>NC POR OPERADOR</a:t>
            </a:r>
          </a:p>
        </p:txBody>
      </p:sp>
      <p:pic>
        <p:nvPicPr>
          <p:cNvPr id="2052" name="Picture 4" descr="ilustraciones, imágenes clip art, dibujos animados e iconos de stock de concepto de ilustración isométrica cnc operador de máquina y programador - cnc">
            <a:extLst>
              <a:ext uri="{FF2B5EF4-FFF2-40B4-BE49-F238E27FC236}">
                <a16:creationId xmlns:a16="http://schemas.microsoft.com/office/drawing/2014/main" id="{B28630EC-C32A-E252-9EB7-BA8B5F799FE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8753" y="1135664"/>
            <a:ext cx="5252071" cy="43767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Gráfico 3">
            <a:extLst>
              <a:ext uri="{FF2B5EF4-FFF2-40B4-BE49-F238E27FC236}">
                <a16:creationId xmlns:a16="http://schemas.microsoft.com/office/drawing/2014/main" id="{A21CA878-C9E7-722C-00B0-CBC0BC9DA6C6}"/>
              </a:ext>
            </a:extLst>
          </p:cNvPr>
          <p:cNvGraphicFramePr>
            <a:graphicFrameLocks/>
          </p:cNvGraphicFramePr>
          <p:nvPr/>
        </p:nvGraphicFramePr>
        <p:xfrm>
          <a:off x="1857904" y="3648163"/>
          <a:ext cx="5657397" cy="28976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Gráfico 6">
            <a:extLst>
              <a:ext uri="{FF2B5EF4-FFF2-40B4-BE49-F238E27FC236}">
                <a16:creationId xmlns:a16="http://schemas.microsoft.com/office/drawing/2014/main" id="{4CF8EECA-4089-83A8-1D90-3843E1987341}"/>
              </a:ext>
            </a:extLst>
          </p:cNvPr>
          <p:cNvGraphicFramePr>
            <a:graphicFrameLocks/>
          </p:cNvGraphicFramePr>
          <p:nvPr/>
        </p:nvGraphicFramePr>
        <p:xfrm>
          <a:off x="1723729" y="426027"/>
          <a:ext cx="5659200" cy="2898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10084543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TotalTime>
  <Words>725</Words>
  <Application>Microsoft Office PowerPoint</Application>
  <PresentationFormat>Panorámica</PresentationFormat>
  <Paragraphs>321</Paragraphs>
  <Slides>18</Slides>
  <Notes>18</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18</vt:i4>
      </vt:variant>
    </vt:vector>
  </HeadingPairs>
  <TitlesOfParts>
    <vt:vector size="28" baseType="lpstr">
      <vt:lpstr>DengXian</vt:lpstr>
      <vt:lpstr>Aharoni</vt:lpstr>
      <vt:lpstr>Arial</vt:lpstr>
      <vt:lpstr>Arial Black</vt:lpstr>
      <vt:lpstr>Arya</vt:lpstr>
      <vt:lpstr>Calibri</vt:lpstr>
      <vt:lpstr>Calibri Light</vt:lpstr>
      <vt:lpstr>GE Inspira</vt:lpstr>
      <vt:lpstr>Source Han Sans CN Bold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Gerente de Mejora Continua</dc:creator>
  <cp:lastModifiedBy>Gerente de Mejora Continua</cp:lastModifiedBy>
  <cp:revision>1</cp:revision>
  <dcterms:created xsi:type="dcterms:W3CDTF">2025-06-28T16:56:47Z</dcterms:created>
  <dcterms:modified xsi:type="dcterms:W3CDTF">2025-06-28T16:58:17Z</dcterms:modified>
</cp:coreProperties>
</file>