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1" r:id="rId4"/>
    <p:sldId id="262" r:id="rId5"/>
    <p:sldId id="259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64" r:id="rId14"/>
    <p:sldId id="260" r:id="rId1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3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406A8F-DDA3-4C5B-9779-D834D5F175E4}" type="doc">
      <dgm:prSet loTypeId="urn:microsoft.com/office/officeart/2005/8/layout/chevron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28616D6-E6B4-47E2-958F-1093EC713B63}">
      <dgm:prSet phldrT="[Texto]" custT="1"/>
      <dgm:spPr/>
      <dgm:t>
        <a:bodyPr/>
        <a:lstStyle/>
        <a:p>
          <a:r>
            <a:rPr lang="es-MX" sz="1500" dirty="0"/>
            <a:t>Asistencia 100% </a:t>
          </a:r>
        </a:p>
        <a:p>
          <a:r>
            <a:rPr lang="es-MX" sz="1500" dirty="0"/>
            <a:t>contenido </a:t>
          </a:r>
        </a:p>
      </dgm:t>
    </dgm:pt>
    <dgm:pt modelId="{E3EA3601-E07D-4BC3-BB3C-C04BA6647CF9}" type="parTrans" cxnId="{86ECD20F-4DB5-45C1-A94E-B1F7D1A2F091}">
      <dgm:prSet/>
      <dgm:spPr/>
      <dgm:t>
        <a:bodyPr/>
        <a:lstStyle/>
        <a:p>
          <a:endParaRPr lang="es-MX" sz="1500"/>
        </a:p>
      </dgm:t>
    </dgm:pt>
    <dgm:pt modelId="{706CEC98-79F1-4AB3-B3E6-D1EBFB06545D}" type="sibTrans" cxnId="{86ECD20F-4DB5-45C1-A94E-B1F7D1A2F091}">
      <dgm:prSet/>
      <dgm:spPr/>
      <dgm:t>
        <a:bodyPr/>
        <a:lstStyle/>
        <a:p>
          <a:endParaRPr lang="es-MX" sz="1500"/>
        </a:p>
      </dgm:t>
    </dgm:pt>
    <dgm:pt modelId="{337EDF7B-DC3C-4DD9-BEA2-B11CA1FFFE87}">
      <dgm:prSet phldrT="[Texto]" custT="1"/>
      <dgm:spPr/>
      <dgm:t>
        <a:bodyPr/>
        <a:lstStyle/>
        <a:p>
          <a:r>
            <a:rPr lang="es-MX" sz="1500" dirty="0"/>
            <a:t>Respeto al facilitador y participantes </a:t>
          </a:r>
        </a:p>
      </dgm:t>
    </dgm:pt>
    <dgm:pt modelId="{04CC7222-914F-4D72-9778-7E138D02CB96}" type="parTrans" cxnId="{5C2D619C-BC12-41E4-8525-6D6786478957}">
      <dgm:prSet/>
      <dgm:spPr/>
      <dgm:t>
        <a:bodyPr/>
        <a:lstStyle/>
        <a:p>
          <a:endParaRPr lang="es-MX" sz="1500"/>
        </a:p>
      </dgm:t>
    </dgm:pt>
    <dgm:pt modelId="{55D2A38C-A094-412A-BB2E-FA7870A267D8}" type="sibTrans" cxnId="{5C2D619C-BC12-41E4-8525-6D6786478957}">
      <dgm:prSet/>
      <dgm:spPr/>
      <dgm:t>
        <a:bodyPr/>
        <a:lstStyle/>
        <a:p>
          <a:endParaRPr lang="es-MX" sz="1500"/>
        </a:p>
      </dgm:t>
    </dgm:pt>
    <dgm:pt modelId="{0FBA12BD-26FA-4927-B9C0-631EEF273C68}">
      <dgm:prSet phldrT="[Texto]" custT="1"/>
      <dgm:spPr/>
      <dgm:t>
        <a:bodyPr/>
        <a:lstStyle/>
        <a:p>
          <a:r>
            <a:rPr lang="es-MX" sz="1500" dirty="0"/>
            <a:t>Participación </a:t>
          </a:r>
        </a:p>
        <a:p>
          <a:r>
            <a:rPr lang="es-MX" sz="1500" dirty="0"/>
            <a:t>Sin juzgar </a:t>
          </a:r>
        </a:p>
      </dgm:t>
    </dgm:pt>
    <dgm:pt modelId="{85488062-A77E-42EA-B060-C417CC3DD500}" type="parTrans" cxnId="{1CB48496-C768-4413-AE8A-335687DD55C0}">
      <dgm:prSet/>
      <dgm:spPr/>
      <dgm:t>
        <a:bodyPr/>
        <a:lstStyle/>
        <a:p>
          <a:endParaRPr lang="es-MX" sz="1500"/>
        </a:p>
      </dgm:t>
    </dgm:pt>
    <dgm:pt modelId="{1EAEA39A-E1C3-40D5-96D3-B0A87CC03126}" type="sibTrans" cxnId="{1CB48496-C768-4413-AE8A-335687DD55C0}">
      <dgm:prSet/>
      <dgm:spPr/>
      <dgm:t>
        <a:bodyPr/>
        <a:lstStyle/>
        <a:p>
          <a:endParaRPr lang="es-MX" sz="1500"/>
        </a:p>
      </dgm:t>
    </dgm:pt>
    <dgm:pt modelId="{65208EC8-508E-4020-B262-43ED82317990}" type="pres">
      <dgm:prSet presAssocID="{85406A8F-DDA3-4C5B-9779-D834D5F175E4}" presName="Name0" presStyleCnt="0">
        <dgm:presLayoutVars>
          <dgm:dir/>
          <dgm:animLvl val="lvl"/>
          <dgm:resizeHandles val="exact"/>
        </dgm:presLayoutVars>
      </dgm:prSet>
      <dgm:spPr/>
    </dgm:pt>
    <dgm:pt modelId="{8BEB33DB-A251-45EE-9853-1481D6E4C110}" type="pres">
      <dgm:prSet presAssocID="{428616D6-E6B4-47E2-958F-1093EC713B6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39549DF-B8BC-4B21-8B26-A60BA88D37C5}" type="pres">
      <dgm:prSet presAssocID="{706CEC98-79F1-4AB3-B3E6-D1EBFB06545D}" presName="parTxOnlySpace" presStyleCnt="0"/>
      <dgm:spPr/>
    </dgm:pt>
    <dgm:pt modelId="{1B754E7C-76A8-4020-A126-9685B5D6E0CE}" type="pres">
      <dgm:prSet presAssocID="{337EDF7B-DC3C-4DD9-BEA2-B11CA1FFFE87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1D8F971D-9774-4473-89DB-3CC86B29699C}" type="pres">
      <dgm:prSet presAssocID="{55D2A38C-A094-412A-BB2E-FA7870A267D8}" presName="parTxOnlySpace" presStyleCnt="0"/>
      <dgm:spPr/>
    </dgm:pt>
    <dgm:pt modelId="{386E3623-2445-479D-889C-8D37F23C1DB0}" type="pres">
      <dgm:prSet presAssocID="{0FBA12BD-26FA-4927-B9C0-631EEF273C68}" presName="parTxOnly" presStyleLbl="node1" presStyleIdx="2" presStyleCnt="3" custLinFactX="14269" custLinFactNeighborX="100000" custLinFactNeighborY="-8325">
        <dgm:presLayoutVars>
          <dgm:chMax val="0"/>
          <dgm:chPref val="0"/>
          <dgm:bulletEnabled val="1"/>
        </dgm:presLayoutVars>
      </dgm:prSet>
      <dgm:spPr/>
    </dgm:pt>
  </dgm:ptLst>
  <dgm:cxnLst>
    <dgm:cxn modelId="{30A4740B-2B66-4FD3-83D0-114CA037B334}" type="presOf" srcId="{337EDF7B-DC3C-4DD9-BEA2-B11CA1FFFE87}" destId="{1B754E7C-76A8-4020-A126-9685B5D6E0CE}" srcOrd="0" destOrd="0" presId="urn:microsoft.com/office/officeart/2005/8/layout/chevron1"/>
    <dgm:cxn modelId="{86ECD20F-4DB5-45C1-A94E-B1F7D1A2F091}" srcId="{85406A8F-DDA3-4C5B-9779-D834D5F175E4}" destId="{428616D6-E6B4-47E2-958F-1093EC713B63}" srcOrd="0" destOrd="0" parTransId="{E3EA3601-E07D-4BC3-BB3C-C04BA6647CF9}" sibTransId="{706CEC98-79F1-4AB3-B3E6-D1EBFB06545D}"/>
    <dgm:cxn modelId="{15D39171-3957-4B9A-B518-5DEF68548F05}" type="presOf" srcId="{0FBA12BD-26FA-4927-B9C0-631EEF273C68}" destId="{386E3623-2445-479D-889C-8D37F23C1DB0}" srcOrd="0" destOrd="0" presId="urn:microsoft.com/office/officeart/2005/8/layout/chevron1"/>
    <dgm:cxn modelId="{1CB48496-C768-4413-AE8A-335687DD55C0}" srcId="{85406A8F-DDA3-4C5B-9779-D834D5F175E4}" destId="{0FBA12BD-26FA-4927-B9C0-631EEF273C68}" srcOrd="2" destOrd="0" parTransId="{85488062-A77E-42EA-B060-C417CC3DD500}" sibTransId="{1EAEA39A-E1C3-40D5-96D3-B0A87CC03126}"/>
    <dgm:cxn modelId="{5C2D619C-BC12-41E4-8525-6D6786478957}" srcId="{85406A8F-DDA3-4C5B-9779-D834D5F175E4}" destId="{337EDF7B-DC3C-4DD9-BEA2-B11CA1FFFE87}" srcOrd="1" destOrd="0" parTransId="{04CC7222-914F-4D72-9778-7E138D02CB96}" sibTransId="{55D2A38C-A094-412A-BB2E-FA7870A267D8}"/>
    <dgm:cxn modelId="{9AFE54AD-9C3A-4BCC-AAB9-DCF075E7B8CA}" type="presOf" srcId="{85406A8F-DDA3-4C5B-9779-D834D5F175E4}" destId="{65208EC8-508E-4020-B262-43ED82317990}" srcOrd="0" destOrd="0" presId="urn:microsoft.com/office/officeart/2005/8/layout/chevron1"/>
    <dgm:cxn modelId="{365D81BB-C1EB-475F-AF33-5E443C5CE2B4}" type="presOf" srcId="{428616D6-E6B4-47E2-958F-1093EC713B63}" destId="{8BEB33DB-A251-45EE-9853-1481D6E4C110}" srcOrd="0" destOrd="0" presId="urn:microsoft.com/office/officeart/2005/8/layout/chevron1"/>
    <dgm:cxn modelId="{08BBFA8A-5CBF-4935-BF91-A1A64BB050A5}" type="presParOf" srcId="{65208EC8-508E-4020-B262-43ED82317990}" destId="{8BEB33DB-A251-45EE-9853-1481D6E4C110}" srcOrd="0" destOrd="0" presId="urn:microsoft.com/office/officeart/2005/8/layout/chevron1"/>
    <dgm:cxn modelId="{8F6FF0D7-D445-4625-A67E-406684348DEB}" type="presParOf" srcId="{65208EC8-508E-4020-B262-43ED82317990}" destId="{339549DF-B8BC-4B21-8B26-A60BA88D37C5}" srcOrd="1" destOrd="0" presId="urn:microsoft.com/office/officeart/2005/8/layout/chevron1"/>
    <dgm:cxn modelId="{E9B81F8B-2AC4-46F0-B211-692EC02F1F22}" type="presParOf" srcId="{65208EC8-508E-4020-B262-43ED82317990}" destId="{1B754E7C-76A8-4020-A126-9685B5D6E0CE}" srcOrd="2" destOrd="0" presId="urn:microsoft.com/office/officeart/2005/8/layout/chevron1"/>
    <dgm:cxn modelId="{7242B75D-83CD-4B6D-9845-2AF335071F85}" type="presParOf" srcId="{65208EC8-508E-4020-B262-43ED82317990}" destId="{1D8F971D-9774-4473-89DB-3CC86B29699C}" srcOrd="3" destOrd="0" presId="urn:microsoft.com/office/officeart/2005/8/layout/chevron1"/>
    <dgm:cxn modelId="{BC3B83E2-23FA-4BDC-B3E0-5D2AC800CD4D}" type="presParOf" srcId="{65208EC8-508E-4020-B262-43ED82317990}" destId="{386E3623-2445-479D-889C-8D37F23C1DB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406A8F-DDA3-4C5B-9779-D834D5F175E4}" type="doc">
      <dgm:prSet loTypeId="urn:microsoft.com/office/officeart/2005/8/layout/chevron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28616D6-E6B4-47E2-958F-1093EC713B63}">
      <dgm:prSet phldrT="[Texto]" custT="1"/>
      <dgm:spPr/>
      <dgm:t>
        <a:bodyPr/>
        <a:lstStyle/>
        <a:p>
          <a:r>
            <a:rPr lang="es-MX" sz="1500" dirty="0"/>
            <a:t>Atención</a:t>
          </a:r>
        </a:p>
      </dgm:t>
    </dgm:pt>
    <dgm:pt modelId="{E3EA3601-E07D-4BC3-BB3C-C04BA6647CF9}" type="parTrans" cxnId="{86ECD20F-4DB5-45C1-A94E-B1F7D1A2F091}">
      <dgm:prSet/>
      <dgm:spPr/>
      <dgm:t>
        <a:bodyPr/>
        <a:lstStyle/>
        <a:p>
          <a:endParaRPr lang="es-MX" sz="1500"/>
        </a:p>
      </dgm:t>
    </dgm:pt>
    <dgm:pt modelId="{706CEC98-79F1-4AB3-B3E6-D1EBFB06545D}" type="sibTrans" cxnId="{86ECD20F-4DB5-45C1-A94E-B1F7D1A2F091}">
      <dgm:prSet/>
      <dgm:spPr/>
      <dgm:t>
        <a:bodyPr/>
        <a:lstStyle/>
        <a:p>
          <a:endParaRPr lang="es-MX" sz="1500"/>
        </a:p>
      </dgm:t>
    </dgm:pt>
    <dgm:pt modelId="{337EDF7B-DC3C-4DD9-BEA2-B11CA1FFFE87}">
      <dgm:prSet phldrT="[Texto]" custT="1"/>
      <dgm:spPr/>
      <dgm:t>
        <a:bodyPr/>
        <a:lstStyle/>
        <a:p>
          <a:r>
            <a:rPr lang="es-MX" sz="1500" dirty="0"/>
            <a:t>Evitar distracciones </a:t>
          </a:r>
        </a:p>
      </dgm:t>
    </dgm:pt>
    <dgm:pt modelId="{04CC7222-914F-4D72-9778-7E138D02CB96}" type="parTrans" cxnId="{5C2D619C-BC12-41E4-8525-6D6786478957}">
      <dgm:prSet/>
      <dgm:spPr/>
      <dgm:t>
        <a:bodyPr/>
        <a:lstStyle/>
        <a:p>
          <a:endParaRPr lang="es-MX" sz="1500"/>
        </a:p>
      </dgm:t>
    </dgm:pt>
    <dgm:pt modelId="{55D2A38C-A094-412A-BB2E-FA7870A267D8}" type="sibTrans" cxnId="{5C2D619C-BC12-41E4-8525-6D6786478957}">
      <dgm:prSet/>
      <dgm:spPr/>
      <dgm:t>
        <a:bodyPr/>
        <a:lstStyle/>
        <a:p>
          <a:endParaRPr lang="es-MX" sz="1500"/>
        </a:p>
      </dgm:t>
    </dgm:pt>
    <dgm:pt modelId="{0FBA12BD-26FA-4927-B9C0-631EEF273C68}">
      <dgm:prSet phldrT="[Texto]" custT="1"/>
      <dgm:spPr/>
      <dgm:t>
        <a:bodyPr/>
        <a:lstStyle/>
        <a:p>
          <a:r>
            <a:rPr lang="es-MX" sz="1500" dirty="0"/>
            <a:t>Eficacia de la capacitación Verificación documental</a:t>
          </a:r>
        </a:p>
      </dgm:t>
    </dgm:pt>
    <dgm:pt modelId="{85488062-A77E-42EA-B060-C417CC3DD500}" type="parTrans" cxnId="{1CB48496-C768-4413-AE8A-335687DD55C0}">
      <dgm:prSet/>
      <dgm:spPr/>
      <dgm:t>
        <a:bodyPr/>
        <a:lstStyle/>
        <a:p>
          <a:endParaRPr lang="es-MX" sz="1500"/>
        </a:p>
      </dgm:t>
    </dgm:pt>
    <dgm:pt modelId="{1EAEA39A-E1C3-40D5-96D3-B0A87CC03126}" type="sibTrans" cxnId="{1CB48496-C768-4413-AE8A-335687DD55C0}">
      <dgm:prSet/>
      <dgm:spPr/>
      <dgm:t>
        <a:bodyPr/>
        <a:lstStyle/>
        <a:p>
          <a:endParaRPr lang="es-MX" sz="1500"/>
        </a:p>
      </dgm:t>
    </dgm:pt>
    <dgm:pt modelId="{65208EC8-508E-4020-B262-43ED82317990}" type="pres">
      <dgm:prSet presAssocID="{85406A8F-DDA3-4C5B-9779-D834D5F175E4}" presName="Name0" presStyleCnt="0">
        <dgm:presLayoutVars>
          <dgm:dir/>
          <dgm:animLvl val="lvl"/>
          <dgm:resizeHandles val="exact"/>
        </dgm:presLayoutVars>
      </dgm:prSet>
      <dgm:spPr/>
    </dgm:pt>
    <dgm:pt modelId="{8BEB33DB-A251-45EE-9853-1481D6E4C110}" type="pres">
      <dgm:prSet presAssocID="{428616D6-E6B4-47E2-958F-1093EC713B6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39549DF-B8BC-4B21-8B26-A60BA88D37C5}" type="pres">
      <dgm:prSet presAssocID="{706CEC98-79F1-4AB3-B3E6-D1EBFB06545D}" presName="parTxOnlySpace" presStyleCnt="0"/>
      <dgm:spPr/>
    </dgm:pt>
    <dgm:pt modelId="{1B754E7C-76A8-4020-A126-9685B5D6E0CE}" type="pres">
      <dgm:prSet presAssocID="{337EDF7B-DC3C-4DD9-BEA2-B11CA1FFFE87}" presName="parTxOnly" presStyleLbl="node1" presStyleIdx="1" presStyleCnt="3" custLinFactNeighborY="1371">
        <dgm:presLayoutVars>
          <dgm:chMax val="0"/>
          <dgm:chPref val="0"/>
          <dgm:bulletEnabled val="1"/>
        </dgm:presLayoutVars>
      </dgm:prSet>
      <dgm:spPr/>
    </dgm:pt>
    <dgm:pt modelId="{1D8F971D-9774-4473-89DB-3CC86B29699C}" type="pres">
      <dgm:prSet presAssocID="{55D2A38C-A094-412A-BB2E-FA7870A267D8}" presName="parTxOnlySpace" presStyleCnt="0"/>
      <dgm:spPr/>
    </dgm:pt>
    <dgm:pt modelId="{386E3623-2445-479D-889C-8D37F23C1DB0}" type="pres">
      <dgm:prSet presAssocID="{0FBA12BD-26FA-4927-B9C0-631EEF273C68}" presName="parTxOnly" presStyleLbl="node1" presStyleIdx="2" presStyleCnt="3" custLinFactX="14269" custLinFactNeighborX="100000" custLinFactNeighborY="-8325">
        <dgm:presLayoutVars>
          <dgm:chMax val="0"/>
          <dgm:chPref val="0"/>
          <dgm:bulletEnabled val="1"/>
        </dgm:presLayoutVars>
      </dgm:prSet>
      <dgm:spPr/>
    </dgm:pt>
  </dgm:ptLst>
  <dgm:cxnLst>
    <dgm:cxn modelId="{30A4740B-2B66-4FD3-83D0-114CA037B334}" type="presOf" srcId="{337EDF7B-DC3C-4DD9-BEA2-B11CA1FFFE87}" destId="{1B754E7C-76A8-4020-A126-9685B5D6E0CE}" srcOrd="0" destOrd="0" presId="urn:microsoft.com/office/officeart/2005/8/layout/chevron1"/>
    <dgm:cxn modelId="{86ECD20F-4DB5-45C1-A94E-B1F7D1A2F091}" srcId="{85406A8F-DDA3-4C5B-9779-D834D5F175E4}" destId="{428616D6-E6B4-47E2-958F-1093EC713B63}" srcOrd="0" destOrd="0" parTransId="{E3EA3601-E07D-4BC3-BB3C-C04BA6647CF9}" sibTransId="{706CEC98-79F1-4AB3-B3E6-D1EBFB06545D}"/>
    <dgm:cxn modelId="{15D39171-3957-4B9A-B518-5DEF68548F05}" type="presOf" srcId="{0FBA12BD-26FA-4927-B9C0-631EEF273C68}" destId="{386E3623-2445-479D-889C-8D37F23C1DB0}" srcOrd="0" destOrd="0" presId="urn:microsoft.com/office/officeart/2005/8/layout/chevron1"/>
    <dgm:cxn modelId="{1CB48496-C768-4413-AE8A-335687DD55C0}" srcId="{85406A8F-DDA3-4C5B-9779-D834D5F175E4}" destId="{0FBA12BD-26FA-4927-B9C0-631EEF273C68}" srcOrd="2" destOrd="0" parTransId="{85488062-A77E-42EA-B060-C417CC3DD500}" sibTransId="{1EAEA39A-E1C3-40D5-96D3-B0A87CC03126}"/>
    <dgm:cxn modelId="{5C2D619C-BC12-41E4-8525-6D6786478957}" srcId="{85406A8F-DDA3-4C5B-9779-D834D5F175E4}" destId="{337EDF7B-DC3C-4DD9-BEA2-B11CA1FFFE87}" srcOrd="1" destOrd="0" parTransId="{04CC7222-914F-4D72-9778-7E138D02CB96}" sibTransId="{55D2A38C-A094-412A-BB2E-FA7870A267D8}"/>
    <dgm:cxn modelId="{9AFE54AD-9C3A-4BCC-AAB9-DCF075E7B8CA}" type="presOf" srcId="{85406A8F-DDA3-4C5B-9779-D834D5F175E4}" destId="{65208EC8-508E-4020-B262-43ED82317990}" srcOrd="0" destOrd="0" presId="urn:microsoft.com/office/officeart/2005/8/layout/chevron1"/>
    <dgm:cxn modelId="{365D81BB-C1EB-475F-AF33-5E443C5CE2B4}" type="presOf" srcId="{428616D6-E6B4-47E2-958F-1093EC713B63}" destId="{8BEB33DB-A251-45EE-9853-1481D6E4C110}" srcOrd="0" destOrd="0" presId="urn:microsoft.com/office/officeart/2005/8/layout/chevron1"/>
    <dgm:cxn modelId="{08BBFA8A-5CBF-4935-BF91-A1A64BB050A5}" type="presParOf" srcId="{65208EC8-508E-4020-B262-43ED82317990}" destId="{8BEB33DB-A251-45EE-9853-1481D6E4C110}" srcOrd="0" destOrd="0" presId="urn:microsoft.com/office/officeart/2005/8/layout/chevron1"/>
    <dgm:cxn modelId="{8F6FF0D7-D445-4625-A67E-406684348DEB}" type="presParOf" srcId="{65208EC8-508E-4020-B262-43ED82317990}" destId="{339549DF-B8BC-4B21-8B26-A60BA88D37C5}" srcOrd="1" destOrd="0" presId="urn:microsoft.com/office/officeart/2005/8/layout/chevron1"/>
    <dgm:cxn modelId="{E9B81F8B-2AC4-46F0-B211-692EC02F1F22}" type="presParOf" srcId="{65208EC8-508E-4020-B262-43ED82317990}" destId="{1B754E7C-76A8-4020-A126-9685B5D6E0CE}" srcOrd="2" destOrd="0" presId="urn:microsoft.com/office/officeart/2005/8/layout/chevron1"/>
    <dgm:cxn modelId="{7242B75D-83CD-4B6D-9845-2AF335071F85}" type="presParOf" srcId="{65208EC8-508E-4020-B262-43ED82317990}" destId="{1D8F971D-9774-4473-89DB-3CC86B29699C}" srcOrd="3" destOrd="0" presId="urn:microsoft.com/office/officeart/2005/8/layout/chevron1"/>
    <dgm:cxn modelId="{BC3B83E2-23FA-4BDC-B3E0-5D2AC800CD4D}" type="presParOf" srcId="{65208EC8-508E-4020-B262-43ED82317990}" destId="{386E3623-2445-479D-889C-8D37F23C1DB0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B33DB-A251-45EE-9853-1481D6E4C110}">
      <dsp:nvSpPr>
        <dsp:cNvPr id="0" name=""/>
        <dsp:cNvSpPr/>
      </dsp:nvSpPr>
      <dsp:spPr>
        <a:xfrm>
          <a:off x="2587" y="0"/>
          <a:ext cx="3152891" cy="77535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Asistencia 100%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contenido </a:t>
          </a:r>
        </a:p>
      </dsp:txBody>
      <dsp:txXfrm>
        <a:off x="390265" y="0"/>
        <a:ext cx="2377536" cy="775355"/>
      </dsp:txXfrm>
    </dsp:sp>
    <dsp:sp modelId="{1B754E7C-76A8-4020-A126-9685B5D6E0CE}">
      <dsp:nvSpPr>
        <dsp:cNvPr id="0" name=""/>
        <dsp:cNvSpPr/>
      </dsp:nvSpPr>
      <dsp:spPr>
        <a:xfrm>
          <a:off x="2840190" y="0"/>
          <a:ext cx="3152891" cy="77535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Respeto al facilitador y participantes </a:t>
          </a:r>
        </a:p>
      </dsp:txBody>
      <dsp:txXfrm>
        <a:off x="3227868" y="0"/>
        <a:ext cx="2377536" cy="775355"/>
      </dsp:txXfrm>
    </dsp:sp>
    <dsp:sp modelId="{386E3623-2445-479D-889C-8D37F23C1DB0}">
      <dsp:nvSpPr>
        <dsp:cNvPr id="0" name=""/>
        <dsp:cNvSpPr/>
      </dsp:nvSpPr>
      <dsp:spPr>
        <a:xfrm>
          <a:off x="5680381" y="0"/>
          <a:ext cx="3152891" cy="77535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Participación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Sin juzgar </a:t>
          </a:r>
        </a:p>
      </dsp:txBody>
      <dsp:txXfrm>
        <a:off x="6068059" y="0"/>
        <a:ext cx="2377536" cy="7753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EB33DB-A251-45EE-9853-1481D6E4C110}">
      <dsp:nvSpPr>
        <dsp:cNvPr id="0" name=""/>
        <dsp:cNvSpPr/>
      </dsp:nvSpPr>
      <dsp:spPr>
        <a:xfrm>
          <a:off x="2587" y="0"/>
          <a:ext cx="3152891" cy="77535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Atención</a:t>
          </a:r>
        </a:p>
      </dsp:txBody>
      <dsp:txXfrm>
        <a:off x="390265" y="0"/>
        <a:ext cx="2377536" cy="775355"/>
      </dsp:txXfrm>
    </dsp:sp>
    <dsp:sp modelId="{1B754E7C-76A8-4020-A126-9685B5D6E0CE}">
      <dsp:nvSpPr>
        <dsp:cNvPr id="0" name=""/>
        <dsp:cNvSpPr/>
      </dsp:nvSpPr>
      <dsp:spPr>
        <a:xfrm>
          <a:off x="2840190" y="0"/>
          <a:ext cx="3152891" cy="77535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Evitar distracciones </a:t>
          </a:r>
        </a:p>
      </dsp:txBody>
      <dsp:txXfrm>
        <a:off x="3227868" y="0"/>
        <a:ext cx="2377536" cy="775355"/>
      </dsp:txXfrm>
    </dsp:sp>
    <dsp:sp modelId="{386E3623-2445-479D-889C-8D37F23C1DB0}">
      <dsp:nvSpPr>
        <dsp:cNvPr id="0" name=""/>
        <dsp:cNvSpPr/>
      </dsp:nvSpPr>
      <dsp:spPr>
        <a:xfrm>
          <a:off x="5680381" y="0"/>
          <a:ext cx="3152891" cy="77535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500" kern="1200" dirty="0"/>
            <a:t>Eficacia de la capacitación Verificación documental</a:t>
          </a:r>
        </a:p>
      </dsp:txBody>
      <dsp:txXfrm>
        <a:off x="6068059" y="0"/>
        <a:ext cx="2377536" cy="7753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2B790-31BB-4F89-981D-1C5390C2DF4D}" type="datetimeFigureOut">
              <a:rPr lang="es-MX" smtClean="0"/>
              <a:t>13/11/2024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98AF8-3EE0-440F-80D7-57527AA15FB6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176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C98AF8-3EE0-440F-80D7-57527AA15FB6}" type="slidenum">
              <a:rPr lang="es-MX" smtClean="0"/>
              <a:t>14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5985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96A4DF-1211-DFDD-04E1-46A7B69825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3293BC-6F5D-EBED-3096-6A95508353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2102DC-5D03-4E00-0C11-78C35CEDD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BC009-9C23-409E-9FB2-A8BBD8852D5D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366D417-FF3D-9F5A-D661-DBA3F3860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46A67F5-93E9-8DC3-0091-6B86C965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844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8F1600-C6DD-8CB6-851F-E11CF6A07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30152-BA1B-8A90-5E0C-46339BD1AC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119994-0E97-B6E2-F3F3-994E8E20D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57996-0BC3-4C9D-89D1-34E110DE8644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883F6C-CFB4-5C8D-4194-EB22DB7F8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A22911-C544-C103-5435-9D1594840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77705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ED6A3EA-DBF7-07AE-4589-901B1E5034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389A1E0-412F-0E63-D964-D7CBB36F56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396534-75A2-E415-3A00-66CC612DB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5CF6E-7CD2-4072-B5C2-D8BD6DC8F0BE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9BB75E-5A2C-3678-F678-18A792C62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FFEBA1-2033-8FCC-39CA-7261668DB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368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E9000A-37FA-B27C-0AA7-615817A4E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78A0F9-AE27-DD3B-7A5F-1D72261F76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E82609-E21A-E08D-E42C-FB34EC539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D12CE-C3C8-47EF-8A87-6D4315DB8CEA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E8AB44-3B63-6180-3750-177F90649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072D604-DB1F-A20A-A234-00A8DD9B6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27463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057C94-0F34-0415-F968-CD6BEBE74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BF6E329-E49D-4718-0466-D804FE6719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2F2B00B-A273-F176-A89E-B72D43739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CECEC-5824-4880-A038-B91B003BE434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80E91DE-1C14-F8A6-E188-62D478A6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BD30F6-E2B0-E130-157A-C974241F3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0625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031A12-E34C-E6CC-6046-1E6F71C98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1DC9CB7-EED5-6E90-99FC-27250222FF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7D51ECA-FED6-79B2-ADFD-94E9D69DF0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0A24511-A14D-2553-3A64-34B9953D3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46EF2-76C4-4418-89FC-21CC741F6370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BE10EB1-06A6-F0F3-848C-9678475D0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D5FBD6-BB78-0A83-0EFB-C7DA1575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3840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02293-429B-31A3-17AC-8667ABA9F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7ADBEB-856A-4585-A7AD-8D1C7E179C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E69934B-97DD-EAC4-61AB-EF7EEE4C0D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11187F8-AC72-E255-8228-EB3941C529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46D970B-265D-86B6-C3F4-31F78E2935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8DDF71F-5844-FAEB-496E-8D963C89B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02798-F5F3-477F-A7F0-E71383897B04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5424B82-066F-8BDB-41AC-6409DEDF8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E4F1B2B-E9EB-87B4-086A-A414A3F8E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1842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DC7E6D-08D3-B97D-B5E0-91B737817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1E60BCD-9990-974E-F92A-938E5AF73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8EDA-A9BF-4F37-8285-87CA36A8EAF9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D8B00DF-3B65-9608-89D9-5158CD539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49D97C4-AEDD-70EA-7209-590D2E7D9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46325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DE9EDDF-45CD-6D0F-71FF-212DED21C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636F5-3591-41C9-A585-64C96B9E7B47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94A167C-7E0A-19BC-C374-45982DE90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6961F68-22C8-FDCE-1DB2-2C1415233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7582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7748C7-D997-2FDD-84D3-6D67D2B8A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F0CAB8-DECF-393B-5362-85E4085E3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8F72609-890D-0064-A7B4-C65C17751F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EEBC1C-F0AD-169C-BAB9-882A5CCBE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ABA-F01B-492B-8619-B41D48482B8B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BB955E2-84A9-136A-CAEC-DF896EC08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2EE408-642E-C180-9CEC-FECE69A08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647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B691B4-6B76-B76A-46A7-FE01F2DB9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E3D76CF-12D3-7399-5B7D-8057B59B4C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28B40A1-EFEA-63A4-06E1-9AE89EAE3C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D978858-879B-6EA3-26D9-FFEC60BC7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1284-10A2-4857-8CBF-2D7E8D43241E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B8DAEBC-2E3E-1CCA-3E36-D3C3790CF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392C566-0CB2-2078-8FF3-F7C624C90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78409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88F3905-6C37-8F40-7116-EF1415CD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49618B6-232F-7A7C-E0D2-196E53EB6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9C170F-B83E-4016-BBF3-B1A05BDDD1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E866E-0E4A-4D2F-AE24-13755424318B}" type="datetime1">
              <a:rPr lang="es-MX" smtClean="0"/>
              <a:t>13/11/2024</a:t>
            </a:fld>
            <a:endParaRPr lang="es-MX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42B68D-A22A-F5B0-39AC-77F47A5E2B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F-RH-010, Versión 0.0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ACAEF6-54AA-3CCC-4B8E-2902EA4E03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12922-253A-4AE8-BA94-C4358C100624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1579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24.pn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18" Type="http://schemas.openxmlformats.org/officeDocument/2006/relationships/diagramColors" Target="../diagrams/colors1.xml"/><Relationship Id="rId26" Type="http://schemas.openxmlformats.org/officeDocument/2006/relationships/image" Target="../media/image18.svg"/><Relationship Id="rId3" Type="http://schemas.openxmlformats.org/officeDocument/2006/relationships/image" Target="../media/image5.png"/><Relationship Id="rId21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17" Type="http://schemas.openxmlformats.org/officeDocument/2006/relationships/diagramQuickStyle" Target="../diagrams/quickStyle1.xml"/><Relationship Id="rId25" Type="http://schemas.openxmlformats.org/officeDocument/2006/relationships/image" Target="../media/image17.png"/><Relationship Id="rId2" Type="http://schemas.openxmlformats.org/officeDocument/2006/relationships/image" Target="../media/image3.png"/><Relationship Id="rId16" Type="http://schemas.openxmlformats.org/officeDocument/2006/relationships/diagramLayout" Target="../diagrams/layout1.xml"/><Relationship Id="rId20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24" Type="http://schemas.microsoft.com/office/2007/relationships/diagramDrawing" Target="../diagrams/drawing2.xml"/><Relationship Id="rId5" Type="http://schemas.openxmlformats.org/officeDocument/2006/relationships/image" Target="../media/image7.png"/><Relationship Id="rId15" Type="http://schemas.openxmlformats.org/officeDocument/2006/relationships/diagramData" Target="../diagrams/data1.xml"/><Relationship Id="rId23" Type="http://schemas.openxmlformats.org/officeDocument/2006/relationships/diagramColors" Target="../diagrams/colors2.xml"/><Relationship Id="rId10" Type="http://schemas.openxmlformats.org/officeDocument/2006/relationships/image" Target="../media/image12.svg"/><Relationship Id="rId19" Type="http://schemas.microsoft.com/office/2007/relationships/diagramDrawing" Target="../diagrams/drawing1.xml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Relationship Id="rId22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7.png"/><Relationship Id="rId7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200" t="3000" r="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>
            <a:extLst>
              <a:ext uri="{FF2B5EF4-FFF2-40B4-BE49-F238E27FC236}">
                <a16:creationId xmlns:a16="http://schemas.microsoft.com/office/drawing/2014/main" id="{95674D1D-E9C0-5436-D8D8-4911D2437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355" y="2878216"/>
            <a:ext cx="6680524" cy="2483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/>
          <a:p>
            <a:pPr algn="ctr"/>
            <a:r>
              <a:rPr lang="es-MX" sz="5000" b="1" dirty="0">
                <a:solidFill>
                  <a:srgbClr val="0B3EA2"/>
                </a:solidFill>
              </a:rPr>
              <a:t>Buenas prácticas de documentación </a:t>
            </a:r>
          </a:p>
          <a:p>
            <a:pPr algn="ctr"/>
            <a:r>
              <a:rPr lang="es-MX" sz="5000" b="1" dirty="0">
                <a:solidFill>
                  <a:srgbClr val="0B3EA2"/>
                </a:solidFill>
              </a:rPr>
              <a:t>del SGC 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4C27B1-3DBC-7063-0018-DE282A3E2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pic>
        <p:nvPicPr>
          <p:cNvPr id="12" name="Imagen 11" descr="Aula Virtual - Ediciones VR">
            <a:extLst>
              <a:ext uri="{FF2B5EF4-FFF2-40B4-BE49-F238E27FC236}">
                <a16:creationId xmlns:a16="http://schemas.microsoft.com/office/drawing/2014/main" id="{0F15725D-E2C8-820D-1B89-C34660C1C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964" y="2878215"/>
            <a:ext cx="3503220" cy="2430056"/>
          </a:xfrm>
          <a:custGeom>
            <a:avLst/>
            <a:gdLst>
              <a:gd name="connsiteX0" fmla="*/ 0 w 3503220"/>
              <a:gd name="connsiteY0" fmla="*/ 0 h 2430056"/>
              <a:gd name="connsiteX1" fmla="*/ 3412132 w 3503220"/>
              <a:gd name="connsiteY1" fmla="*/ 0 h 2430056"/>
              <a:gd name="connsiteX2" fmla="*/ 2470555 w 3503220"/>
              <a:gd name="connsiteY2" fmla="*/ 942496 h 2430056"/>
              <a:gd name="connsiteX3" fmla="*/ 2470705 w 3503220"/>
              <a:gd name="connsiteY3" fmla="*/ 1250389 h 2430056"/>
              <a:gd name="connsiteX4" fmla="*/ 3503220 w 3503220"/>
              <a:gd name="connsiteY4" fmla="*/ 2281896 h 2430056"/>
              <a:gd name="connsiteX5" fmla="*/ 3503220 w 3503220"/>
              <a:gd name="connsiteY5" fmla="*/ 2430056 h 2430056"/>
              <a:gd name="connsiteX6" fmla="*/ 0 w 3503220"/>
              <a:gd name="connsiteY6" fmla="*/ 2430056 h 2430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3220" h="2430056">
                <a:moveTo>
                  <a:pt x="0" y="0"/>
                </a:moveTo>
                <a:lnTo>
                  <a:pt x="3412132" y="0"/>
                </a:lnTo>
                <a:lnTo>
                  <a:pt x="2470555" y="942496"/>
                </a:lnTo>
                <a:cubicBezTo>
                  <a:pt x="2385574" y="1027560"/>
                  <a:pt x="2385641" y="1165407"/>
                  <a:pt x="2470705" y="1250389"/>
                </a:cubicBezTo>
                <a:lnTo>
                  <a:pt x="3503220" y="2281896"/>
                </a:lnTo>
                <a:lnTo>
                  <a:pt x="3503220" y="2430056"/>
                </a:lnTo>
                <a:lnTo>
                  <a:pt x="0" y="2430056"/>
                </a:lnTo>
                <a:close/>
              </a:path>
            </a:pathLst>
          </a:cu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8119852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22A838-C3F9-81EC-3982-45FBAD732B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67FDCC1-72C0-A7C1-6A6F-D1F8C8744D8A}"/>
              </a:ext>
            </a:extLst>
          </p:cNvPr>
          <p:cNvSpPr/>
          <p:nvPr/>
        </p:nvSpPr>
        <p:spPr>
          <a:xfrm>
            <a:off x="2339340" y="-45720"/>
            <a:ext cx="9829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4520" indent="-514350">
              <a:buFont typeface="+mj-lt"/>
              <a:buAutoNum type="arabicPeriod" startAt="2"/>
            </a:pPr>
            <a:r>
              <a:rPr lang="es-MX" sz="2800" dirty="0">
                <a:solidFill>
                  <a:schemeClr val="lt1"/>
                </a:solidFill>
              </a:rPr>
              <a:t>Principios de buenas prácticas de documentación de ALCOA</a:t>
            </a: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A7B51CE8-0F00-8CE1-5163-E16E705F6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20FFB5F-2E5F-33F5-AECC-6E9C39DED2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05" t="62024" r="45978" b="22500"/>
          <a:stretch/>
        </p:blipFill>
        <p:spPr>
          <a:xfrm>
            <a:off x="1709532" y="1218359"/>
            <a:ext cx="5035825" cy="106078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12C105A4-7A8A-D738-1F41-FA5B0B4C9DA5}"/>
              </a:ext>
            </a:extLst>
          </p:cNvPr>
          <p:cNvSpPr txBox="1"/>
          <p:nvPr/>
        </p:nvSpPr>
        <p:spPr>
          <a:xfrm>
            <a:off x="6270658" y="1515595"/>
            <a:ext cx="56851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>
              <a:defRPr sz="2000" b="0" i="0">
                <a:solidFill>
                  <a:srgbClr val="293745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Los datos son registrados en el momento en que son obtenidos.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3B4FFAE-9DCC-AB49-4416-5F3127DF2DE3}"/>
              </a:ext>
            </a:extLst>
          </p:cNvPr>
          <p:cNvSpPr txBox="1"/>
          <p:nvPr/>
        </p:nvSpPr>
        <p:spPr>
          <a:xfrm>
            <a:off x="2398645" y="2875701"/>
            <a:ext cx="9077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El día 29 de abril de 2024, el inspector de calidad realizó la inspección de un producto comercializado y elaboró el registró de inspección recibo quedando asentado su conformidad.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80E5412-D28A-F384-9EFD-3C5D07DE7A5B}"/>
              </a:ext>
            </a:extLst>
          </p:cNvPr>
          <p:cNvSpPr txBox="1"/>
          <p:nvPr/>
        </p:nvSpPr>
        <p:spPr>
          <a:xfrm>
            <a:off x="2398645" y="3982299"/>
            <a:ext cx="90777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El día 29 de abril de 2024, el inspector de calidad realizó la inspección de un producto comercializado y elaboró el registró de inspección recibo </a:t>
            </a:r>
            <a:r>
              <a:rPr lang="es-MX" b="1" dirty="0"/>
              <a:t>al siguiente día </a:t>
            </a:r>
            <a:r>
              <a:rPr lang="es-MX" dirty="0"/>
              <a:t>ya que estaba próximo a terminar su turno laboral. </a:t>
            </a:r>
          </a:p>
        </p:txBody>
      </p:sp>
      <p:pic>
        <p:nvPicPr>
          <p:cNvPr id="11" name="Picture 2" descr="Imágenes de Simbolo Incorrecto - Descarga gratuita en Freepik">
            <a:extLst>
              <a:ext uri="{FF2B5EF4-FFF2-40B4-BE49-F238E27FC236}">
                <a16:creationId xmlns:a16="http://schemas.microsoft.com/office/drawing/2014/main" id="{8FE919E0-87E1-8B38-AD77-B8F6DC65C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194" y="3997721"/>
            <a:ext cx="981038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icono de vector de marca de verificación. marca de ...">
            <a:extLst>
              <a:ext uri="{FF2B5EF4-FFF2-40B4-BE49-F238E27FC236}">
                <a16:creationId xmlns:a16="http://schemas.microsoft.com/office/drawing/2014/main" id="{DB786CD0-0BC5-D6CD-3CA5-E283A5F18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740" y="2708234"/>
            <a:ext cx="1017946" cy="10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462678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6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2EBC0A-B559-D6C4-97F6-5E8CB6820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B6E1DD9A-A90E-E9F1-1266-468D9D9F5EBB}"/>
              </a:ext>
            </a:extLst>
          </p:cNvPr>
          <p:cNvSpPr/>
          <p:nvPr/>
        </p:nvSpPr>
        <p:spPr>
          <a:xfrm>
            <a:off x="2339340" y="-45720"/>
            <a:ext cx="9829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4520" indent="-514350">
              <a:buFont typeface="+mj-lt"/>
              <a:buAutoNum type="arabicPeriod" startAt="2"/>
            </a:pPr>
            <a:r>
              <a:rPr lang="es-MX" sz="2800" dirty="0">
                <a:solidFill>
                  <a:schemeClr val="lt1"/>
                </a:solidFill>
              </a:rPr>
              <a:t>Principios de buenas prácticas de documentación de ALCOA</a:t>
            </a: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379E471B-4744-D01B-32A8-25692C46F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119E7C4-F9F8-36BF-30AD-94A029E5E4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05" t="77522" r="45978" b="9906"/>
          <a:stretch/>
        </p:blipFill>
        <p:spPr>
          <a:xfrm>
            <a:off x="1984514" y="815934"/>
            <a:ext cx="5512904" cy="86177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73105E5F-5E8F-A616-238E-44EE37B4D361}"/>
              </a:ext>
            </a:extLst>
          </p:cNvPr>
          <p:cNvSpPr txBox="1"/>
          <p:nvPr/>
        </p:nvSpPr>
        <p:spPr>
          <a:xfrm>
            <a:off x="5524227" y="923655"/>
            <a:ext cx="64871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>
              <a:defRPr sz="2000" b="0" i="0">
                <a:solidFill>
                  <a:srgbClr val="293745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significa que los datos, una vez grabados, no pueden ser editados, alterados o borrados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A8DE187E-45CF-FEB9-D9B3-5AB7BAD288D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>
          <a:xfrm>
            <a:off x="1191538" y="2029216"/>
            <a:ext cx="10303294" cy="3905129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26" name="Picture 2" descr="icono de vector de marca de verificación. marca de ...">
            <a:extLst>
              <a:ext uri="{FF2B5EF4-FFF2-40B4-BE49-F238E27FC236}">
                <a16:creationId xmlns:a16="http://schemas.microsoft.com/office/drawing/2014/main" id="{E96A1B70-A7DE-23BC-22CE-955FCB01D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5859" y="1983048"/>
            <a:ext cx="1017946" cy="10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169017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041FDD-A2CB-C658-10BF-ABB6DD607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331B804-4B1F-04F1-31D7-BC102A55355E}"/>
              </a:ext>
            </a:extLst>
          </p:cNvPr>
          <p:cNvSpPr/>
          <p:nvPr/>
        </p:nvSpPr>
        <p:spPr>
          <a:xfrm>
            <a:off x="2339340" y="-45720"/>
            <a:ext cx="9829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4520" indent="-514350">
              <a:buFont typeface="+mj-lt"/>
              <a:buAutoNum type="arabicPeriod" startAt="2"/>
            </a:pPr>
            <a:r>
              <a:rPr lang="es-MX" sz="2800" dirty="0">
                <a:solidFill>
                  <a:schemeClr val="lt1"/>
                </a:solidFill>
              </a:rPr>
              <a:t>Principios de buenas prácticas de documentación de ALCOA</a:t>
            </a: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7CA4249C-AE0B-5D31-190B-5FC2903E7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8787CFB-BEED-6166-271F-6395D65B19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04" t="62808" r="42718" b="24620"/>
          <a:stretch/>
        </p:blipFill>
        <p:spPr>
          <a:xfrm>
            <a:off x="1550504" y="1137282"/>
            <a:ext cx="6215269" cy="861775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344B560-C969-9D0B-6CD6-BBE4AF5C4DB5}"/>
              </a:ext>
            </a:extLst>
          </p:cNvPr>
          <p:cNvSpPr txBox="1"/>
          <p:nvPr/>
        </p:nvSpPr>
        <p:spPr>
          <a:xfrm>
            <a:off x="5037102" y="1287617"/>
            <a:ext cx="68261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>
              <a:defRPr sz="2000" b="0" i="0">
                <a:solidFill>
                  <a:srgbClr val="293745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Sin errores ni enmiendas no documentadas.</a:t>
            </a:r>
          </a:p>
        </p:txBody>
      </p:sp>
      <p:pic>
        <p:nvPicPr>
          <p:cNvPr id="21" name="Picture 2" descr="Imágenes de Simbolo Incorrecto - Descarga gratuita en Freepik">
            <a:extLst>
              <a:ext uri="{FF2B5EF4-FFF2-40B4-BE49-F238E27FC236}">
                <a16:creationId xmlns:a16="http://schemas.microsoft.com/office/drawing/2014/main" id="{CBBA33FA-D940-A3BB-CC45-B46650588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2523" y="1943841"/>
            <a:ext cx="1160436" cy="109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icono de vector de marca de verificación. marca de ...">
            <a:extLst>
              <a:ext uri="{FF2B5EF4-FFF2-40B4-BE49-F238E27FC236}">
                <a16:creationId xmlns:a16="http://schemas.microsoft.com/office/drawing/2014/main" id="{EA6E409D-0EA7-94F4-F16F-63060AC96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5013" y="4305098"/>
            <a:ext cx="1017946" cy="10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icono de vector de marca de verificación. marca de ...">
            <a:extLst>
              <a:ext uri="{FF2B5EF4-FFF2-40B4-BE49-F238E27FC236}">
                <a16:creationId xmlns:a16="http://schemas.microsoft.com/office/drawing/2014/main" id="{2FF7875D-FDBD-952F-835F-921364217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549" y="1943841"/>
            <a:ext cx="1017946" cy="10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96A9854-F41C-0349-2FC4-1FF1A58F059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733" t="9739" r="3315"/>
          <a:stretch/>
        </p:blipFill>
        <p:spPr>
          <a:xfrm>
            <a:off x="6723449" y="2228648"/>
            <a:ext cx="3178493" cy="1951583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DE4C6DD4-3DE4-0E3B-EC5D-0AA4DC59D26C}"/>
              </a:ext>
            </a:extLst>
          </p:cNvPr>
          <p:cNvSpPr txBox="1"/>
          <p:nvPr/>
        </p:nvSpPr>
        <p:spPr>
          <a:xfrm>
            <a:off x="3998033" y="5430309"/>
            <a:ext cx="2276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 algn="just">
              <a:defRPr b="0" i="0">
                <a:solidFill>
                  <a:srgbClr val="293745"/>
                </a:solidFill>
                <a:effectLst/>
                <a:highlight>
                  <a:srgbClr val="FFFFFF"/>
                </a:highlight>
                <a:latin typeface="__Noto_Sans_2e7f9a"/>
              </a:defRPr>
            </a:lvl1pPr>
          </a:lstStyle>
          <a:p>
            <a:r>
              <a:rPr lang="es-MX" dirty="0"/>
              <a:t>Corrección correcta </a:t>
            </a:r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F1494F3E-4120-EC4D-B282-1F7CD334EB7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514"/>
          <a:stretch/>
        </p:blipFill>
        <p:spPr>
          <a:xfrm>
            <a:off x="6723449" y="4465156"/>
            <a:ext cx="3178493" cy="20574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D21FF5D5-70BF-8536-E8AA-3A23360AA2C9}"/>
              </a:ext>
            </a:extLst>
          </p:cNvPr>
          <p:cNvCxnSpPr/>
          <p:nvPr/>
        </p:nvCxnSpPr>
        <p:spPr>
          <a:xfrm>
            <a:off x="8728566" y="6123948"/>
            <a:ext cx="1264816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031E2889-362B-807E-84CB-609F1BE8AE4D}"/>
              </a:ext>
            </a:extLst>
          </p:cNvPr>
          <p:cNvSpPr/>
          <p:nvPr/>
        </p:nvSpPr>
        <p:spPr>
          <a:xfrm>
            <a:off x="3749040" y="5106002"/>
            <a:ext cx="2721464" cy="1017946"/>
          </a:xfrm>
          <a:prstGeom prst="rightArrow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72DB4F80-FD52-C381-8FE6-FA635F47C0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0577" y="2228648"/>
            <a:ext cx="339090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807476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EABC65F-6E10-5B22-8FBF-892C243D5EAD}"/>
              </a:ext>
            </a:extLst>
          </p:cNvPr>
          <p:cNvSpPr/>
          <p:nvPr/>
        </p:nvSpPr>
        <p:spPr>
          <a:xfrm>
            <a:off x="5204098" y="148844"/>
            <a:ext cx="4104456" cy="5558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CONCLUSIÓN</a:t>
            </a:r>
            <a:endParaRPr lang="es-MX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F712E44F-26D5-14A1-0192-3DE3985B2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4F9D0A3-79EF-F0C8-6F75-92CC938AAB46}"/>
              </a:ext>
            </a:extLst>
          </p:cNvPr>
          <p:cNvSpPr txBox="1"/>
          <p:nvPr/>
        </p:nvSpPr>
        <p:spPr>
          <a:xfrm>
            <a:off x="-444979" y="1039733"/>
            <a:ext cx="760674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500" b="1" i="1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s-MX" dirty="0"/>
              <a:t>Reglas Generales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D2E8B57-F23C-D349-0CC3-70CB73D05667}"/>
              </a:ext>
            </a:extLst>
          </p:cNvPr>
          <p:cNvSpPr txBox="1"/>
          <p:nvPr/>
        </p:nvSpPr>
        <p:spPr>
          <a:xfrm>
            <a:off x="2023109" y="1779744"/>
            <a:ext cx="935070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MX" dirty="0"/>
              <a:t>Todo registro debe ser llenado en tiempo y forma</a:t>
            </a:r>
          </a:p>
          <a:p>
            <a:pPr marL="342900" indent="-342900">
              <a:buAutoNum type="arabicPeriod"/>
            </a:pPr>
            <a:r>
              <a:rPr lang="es-MX" dirty="0"/>
              <a:t>Todo registro que se realice a mano deberá estar escrito con letra legible y clara</a:t>
            </a:r>
          </a:p>
          <a:p>
            <a:pPr marL="342900" indent="-342900">
              <a:buAutoNum type="arabicPeriod"/>
            </a:pPr>
            <a:r>
              <a:rPr lang="es-MX" dirty="0"/>
              <a:t>No se permiten tachones ni sobre escrituras</a:t>
            </a:r>
          </a:p>
          <a:p>
            <a:pPr marL="342900" indent="-342900">
              <a:buAutoNum type="arabicPeriod"/>
            </a:pPr>
            <a:r>
              <a:rPr lang="es-MX" dirty="0"/>
              <a:t>Los registros deben llenarse con bolígrafo azul o negro </a:t>
            </a:r>
          </a:p>
          <a:p>
            <a:pPr marL="342900" indent="-342900">
              <a:buAutoNum type="arabicPeriod"/>
            </a:pPr>
            <a:r>
              <a:rPr lang="es-MX" dirty="0"/>
              <a:t>Los registros deben contener las firmas completas aplicables (elaboró, verificó, validó, aprobó)</a:t>
            </a:r>
          </a:p>
          <a:p>
            <a:pPr marL="342900" indent="-342900">
              <a:buAutoNum type="arabicPeriod"/>
            </a:pPr>
            <a:r>
              <a:rPr lang="es-MX" dirty="0"/>
              <a:t>Los registros no deben contener espacios en blanco (cerrar o colocar NA) </a:t>
            </a:r>
          </a:p>
          <a:p>
            <a:pPr marL="342900" lvl="8" indent="-342900">
              <a:buFont typeface="+mj-lt"/>
              <a:buAutoNum type="arabicPeriod" startAt="7"/>
            </a:pPr>
            <a:r>
              <a:rPr lang="es-MX" dirty="0"/>
              <a:t>Los registro deben ser duraderos, archivar y resguardar para evitar daños.</a:t>
            </a:r>
          </a:p>
          <a:p>
            <a:pPr marL="342900" indent="-342900">
              <a:buFont typeface="+mj-lt"/>
              <a:buAutoNum type="arabicPeriod" startAt="8"/>
            </a:pPr>
            <a:r>
              <a:rPr lang="es-MX" dirty="0"/>
              <a:t>Los registros deben estar disponibles cuando sean requeridos.</a:t>
            </a:r>
          </a:p>
          <a:p>
            <a:pPr marL="342900" indent="-342900">
              <a:buAutoNum type="arabicPeriod" startAt="8"/>
            </a:pPr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95D9BFE-9CBD-F004-CA6D-E7CAF460F22B}"/>
              </a:ext>
            </a:extLst>
          </p:cNvPr>
          <p:cNvSpPr txBox="1"/>
          <p:nvPr/>
        </p:nvSpPr>
        <p:spPr>
          <a:xfrm>
            <a:off x="-818356" y="4112273"/>
            <a:ext cx="760674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500" b="1" i="1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s-MX" dirty="0"/>
              <a:t>Responsables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C5A03E3-F56F-B4D0-E424-9D344201513C}"/>
              </a:ext>
            </a:extLst>
          </p:cNvPr>
          <p:cNvSpPr txBox="1"/>
          <p:nvPr/>
        </p:nvSpPr>
        <p:spPr>
          <a:xfrm>
            <a:off x="2023110" y="4773137"/>
            <a:ext cx="9781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AutoNum type="arabicPeriod"/>
              <a:defRPr/>
            </a:lvl1pPr>
          </a:lstStyle>
          <a:p>
            <a:r>
              <a:rPr lang="es-MX" dirty="0"/>
              <a:t>Todo personal que realice registros tiene la responsabilidad de llenarlos correctamente aplicando los principios de las buenas practicas de documentación.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A1AF7A1-4E63-88F7-8DD5-54CFA79273C6}"/>
              </a:ext>
            </a:extLst>
          </p:cNvPr>
          <p:cNvSpPr txBox="1"/>
          <p:nvPr/>
        </p:nvSpPr>
        <p:spPr>
          <a:xfrm>
            <a:off x="2023108" y="6121349"/>
            <a:ext cx="9781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AutoNum type="arabicPeriod"/>
              <a:defRPr/>
            </a:lvl1pPr>
          </a:lstStyle>
          <a:p>
            <a:pPr>
              <a:buFont typeface="+mj-lt"/>
              <a:buAutoNum type="arabicPeriod" startAt="3"/>
            </a:pPr>
            <a:r>
              <a:rPr lang="es-MX" dirty="0"/>
              <a:t>SGC, deberá realizar seguimiento de cumplimiento 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4D02BEC-1DD4-FBCC-0271-9C956A51C5BD}"/>
              </a:ext>
            </a:extLst>
          </p:cNvPr>
          <p:cNvSpPr/>
          <p:nvPr/>
        </p:nvSpPr>
        <p:spPr>
          <a:xfrm rot="16200000">
            <a:off x="6263694" y="-2493013"/>
            <a:ext cx="121882" cy="8172000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9789C499-27A2-127A-0B6C-DE8DE261CFDC}"/>
              </a:ext>
            </a:extLst>
          </p:cNvPr>
          <p:cNvSpPr/>
          <p:nvPr/>
        </p:nvSpPr>
        <p:spPr>
          <a:xfrm rot="16200000">
            <a:off x="6048167" y="598421"/>
            <a:ext cx="121882" cy="8172000"/>
          </a:xfrm>
          <a:prstGeom prst="rect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5C7EA95-93E8-7BA3-7A4D-FF81EE2C3E16}"/>
              </a:ext>
            </a:extLst>
          </p:cNvPr>
          <p:cNvSpPr txBox="1"/>
          <p:nvPr/>
        </p:nvSpPr>
        <p:spPr>
          <a:xfrm>
            <a:off x="2023110" y="5419468"/>
            <a:ext cx="9781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342900" indent="-342900">
              <a:buAutoNum type="arabicPeriod"/>
              <a:defRPr/>
            </a:lvl1pPr>
          </a:lstStyle>
          <a:p>
            <a:pPr>
              <a:buFont typeface="+mj-lt"/>
              <a:buAutoNum type="arabicPeriod" startAt="2"/>
            </a:pPr>
            <a:r>
              <a:rPr lang="es-MX" dirty="0"/>
              <a:t>Los lideres de procesos, deberán garantizar el cumplimiento de las buenas practicas de documentación en los registros declarados</a:t>
            </a:r>
          </a:p>
        </p:txBody>
      </p:sp>
    </p:spTree>
    <p:extLst>
      <p:ext uri="{BB962C8B-B14F-4D97-AF65-F5344CB8AC3E}">
        <p14:creationId xmlns:p14="http://schemas.microsoft.com/office/powerpoint/2010/main" val="2328128649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200" t="3000" r="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">
            <a:extLst>
              <a:ext uri="{FF2B5EF4-FFF2-40B4-BE49-F238E27FC236}">
                <a16:creationId xmlns:a16="http://schemas.microsoft.com/office/drawing/2014/main" id="{D6D962FF-2B95-830D-BBAD-25111BF60A54}"/>
              </a:ext>
            </a:extLst>
          </p:cNvPr>
          <p:cNvGrpSpPr/>
          <p:nvPr/>
        </p:nvGrpSpPr>
        <p:grpSpPr>
          <a:xfrm>
            <a:off x="1388098" y="3229139"/>
            <a:ext cx="6727202" cy="1219200"/>
            <a:chOff x="2137839" y="1300342"/>
            <a:chExt cx="5549991" cy="1219200"/>
          </a:xfrm>
        </p:grpSpPr>
        <p:sp>
          <p:nvSpPr>
            <p:cNvPr id="5" name="TextBox 7">
              <a:extLst>
                <a:ext uri="{FF2B5EF4-FFF2-40B4-BE49-F238E27FC236}">
                  <a16:creationId xmlns:a16="http://schemas.microsoft.com/office/drawing/2014/main" id="{25F5A1B4-DF45-9882-CB0A-BCC4D3D28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7839" y="1300342"/>
              <a:ext cx="5549991" cy="1219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lvl="0" algn="ctr">
                <a:lnSpc>
                  <a:spcPts val="6000"/>
                </a:lnSpc>
              </a:pPr>
              <a:r>
                <a:rPr lang="es" altLang="zh-CN" sz="7000" b="1" dirty="0">
                  <a:solidFill>
                    <a:srgbClr val="0B3EA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GRACIAS</a:t>
              </a:r>
              <a:endParaRPr lang="en-US" sz="7000" b="1" dirty="0">
                <a:solidFill>
                  <a:srgbClr val="0B3EA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7">
              <a:extLst>
                <a:ext uri="{FF2B5EF4-FFF2-40B4-BE49-F238E27FC236}">
                  <a16:creationId xmlns:a16="http://schemas.microsoft.com/office/drawing/2014/main" id="{08D54A0A-C661-636D-F7CB-452A1E757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0127" y="2137741"/>
              <a:ext cx="4534011" cy="213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lvl="0" algn="ctr"/>
              <a:r>
                <a:rPr lang="es" b="0" i="0" u="none" dirty="0">
                  <a:solidFill>
                    <a:schemeClr val="bg2">
                      <a:lumMod val="25000"/>
                    </a:schemeClr>
                  </a:solidFill>
                  <a:latin typeface="Arial" panose="020B0604020202020204" pitchFamily="34" charset="0"/>
                  <a:ea typeface="Arya"/>
                  <a:cs typeface="Arial" panose="020B0604020202020204" pitchFamily="34" charset="0"/>
                </a:rPr>
                <a:t>TIENE USTED ALGUNA PREGUNTA O DUDA</a:t>
              </a:r>
            </a:p>
          </p:txBody>
        </p:sp>
      </p:grpSp>
      <p:sp>
        <p:nvSpPr>
          <p:cNvPr id="8" name="Marcador de pie de página 4">
            <a:extLst>
              <a:ext uri="{FF2B5EF4-FFF2-40B4-BE49-F238E27FC236}">
                <a16:creationId xmlns:a16="http://schemas.microsoft.com/office/drawing/2014/main" id="{5D7B6F26-2DFD-4521-B79C-3B34DB711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0E3E9DF-2064-0D10-EC59-3DBDB35670DD}"/>
              </a:ext>
            </a:extLst>
          </p:cNvPr>
          <p:cNvSpPr txBox="1"/>
          <p:nvPr/>
        </p:nvSpPr>
        <p:spPr>
          <a:xfrm>
            <a:off x="6428547" y="5285738"/>
            <a:ext cx="33326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solidFill>
                  <a:srgbClr val="0B3E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Datos del capacitador </a:t>
            </a:r>
          </a:p>
          <a:p>
            <a:r>
              <a:rPr lang="es-MX" sz="15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Nombre: Edgar Salcedo</a:t>
            </a:r>
          </a:p>
          <a:p>
            <a:r>
              <a:rPr lang="es-MX" sz="15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Correo: sgc1@tuvace.con.mx</a:t>
            </a:r>
          </a:p>
          <a:p>
            <a:r>
              <a:rPr lang="es-MX" sz="15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Teléfono: N/A</a:t>
            </a:r>
          </a:p>
          <a:p>
            <a:r>
              <a:rPr lang="es-MX" sz="1500" b="1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Ext.: N/A</a:t>
            </a:r>
          </a:p>
        </p:txBody>
      </p:sp>
    </p:spTree>
    <p:extLst>
      <p:ext uri="{BB962C8B-B14F-4D97-AF65-F5344CB8AC3E}">
        <p14:creationId xmlns:p14="http://schemas.microsoft.com/office/powerpoint/2010/main" val="1698721450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CACCC5F-390E-9A6E-48E4-F1C1DB6F765E}"/>
              </a:ext>
            </a:extLst>
          </p:cNvPr>
          <p:cNvSpPr/>
          <p:nvPr/>
        </p:nvSpPr>
        <p:spPr>
          <a:xfrm>
            <a:off x="2339340" y="-45720"/>
            <a:ext cx="9829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BJETIVO DEL CURSO</a:t>
            </a: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0616CDA9-BA82-B105-1564-FA68C068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9409DD7-897D-4400-C223-0B758B71C747}"/>
              </a:ext>
            </a:extLst>
          </p:cNvPr>
          <p:cNvSpPr txBox="1"/>
          <p:nvPr/>
        </p:nvSpPr>
        <p:spPr>
          <a:xfrm>
            <a:off x="3465215" y="1226619"/>
            <a:ext cx="671193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375920" marR="26035" indent="-285750">
              <a:spcAft>
                <a:spcPts val="0"/>
              </a:spcAft>
              <a:buFont typeface="Wingdings" panose="05000000000000000000" pitchFamily="2" charset="2"/>
              <a:buChar char="ü"/>
              <a:defRPr sz="2200" i="1">
                <a:solidFill>
                  <a:schemeClr val="accent1"/>
                </a:solidFill>
                <a:effectLst/>
                <a:latin typeface="Gill Sans MT Condensed" panose="020B0506020104020203" pitchFamily="34" charset="0"/>
                <a:ea typeface="Times New Roman" panose="02020603050405020304" pitchFamily="18" charset="0"/>
              </a:defRPr>
            </a:lvl1pPr>
          </a:lstStyle>
          <a:p>
            <a:pPr algn="just"/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Al finalizar la capacitación los participantes serán capaces de llenar y corregir los registros de la manera correcta para asegurar su veracidad, trazabilidad y validez.  </a:t>
            </a:r>
          </a:p>
        </p:txBody>
      </p:sp>
      <p:pic>
        <p:nvPicPr>
          <p:cNvPr id="1026" name="Picture 2" descr="Buenas Prácticas de Documentación: Clave para la Calidad">
            <a:extLst>
              <a:ext uri="{FF2B5EF4-FFF2-40B4-BE49-F238E27FC236}">
                <a16:creationId xmlns:a16="http://schemas.microsoft.com/office/drawing/2014/main" id="{2218F8C7-8B83-4634-F0D8-CA331E42A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441" y="3031109"/>
            <a:ext cx="3355969" cy="335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548487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CACCC5F-390E-9A6E-48E4-F1C1DB6F765E}"/>
              </a:ext>
            </a:extLst>
          </p:cNvPr>
          <p:cNvSpPr/>
          <p:nvPr/>
        </p:nvSpPr>
        <p:spPr>
          <a:xfrm>
            <a:off x="2339340" y="-45720"/>
            <a:ext cx="9829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DINÁMICA PARA INICIAR EL CURSO</a:t>
            </a: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0616CDA9-BA82-B105-1564-FA68C068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pic>
        <p:nvPicPr>
          <p:cNvPr id="3" name="Gráfico 2" descr="Group con relleno sólido">
            <a:extLst>
              <a:ext uri="{FF2B5EF4-FFF2-40B4-BE49-F238E27FC236}">
                <a16:creationId xmlns:a16="http://schemas.microsoft.com/office/drawing/2014/main" id="{40CC1156-18F9-CC8B-E005-3A23F1BF47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52499" y="1497726"/>
            <a:ext cx="1179392" cy="1179392"/>
          </a:xfrm>
          <a:prstGeom prst="rect">
            <a:avLst/>
          </a:prstGeom>
        </p:spPr>
      </p:pic>
      <p:pic>
        <p:nvPicPr>
          <p:cNvPr id="5" name="Gráfico 4" descr="Handshake con relleno sólido">
            <a:extLst>
              <a:ext uri="{FF2B5EF4-FFF2-40B4-BE49-F238E27FC236}">
                <a16:creationId xmlns:a16="http://schemas.microsoft.com/office/drawing/2014/main" id="{D5ED25B6-08DA-5429-2678-B07E3E759C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78690" y="1547109"/>
            <a:ext cx="994870" cy="994870"/>
          </a:xfrm>
          <a:prstGeom prst="rect">
            <a:avLst/>
          </a:prstGeom>
        </p:spPr>
      </p:pic>
      <p:pic>
        <p:nvPicPr>
          <p:cNvPr id="6" name="Gráfico 5" descr="Clapping hands con relleno sólido">
            <a:extLst>
              <a:ext uri="{FF2B5EF4-FFF2-40B4-BE49-F238E27FC236}">
                <a16:creationId xmlns:a16="http://schemas.microsoft.com/office/drawing/2014/main" id="{2B48A559-D304-E299-E8DF-5BE80BA88A1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03226" y="1582270"/>
            <a:ext cx="914400" cy="914400"/>
          </a:xfrm>
          <a:prstGeom prst="rect">
            <a:avLst/>
          </a:prstGeom>
        </p:spPr>
      </p:pic>
      <p:pic>
        <p:nvPicPr>
          <p:cNvPr id="8" name="Gráfico 7" descr="Speaker phone con relleno sólido">
            <a:extLst>
              <a:ext uri="{FF2B5EF4-FFF2-40B4-BE49-F238E27FC236}">
                <a16:creationId xmlns:a16="http://schemas.microsoft.com/office/drawing/2014/main" id="{0ED11E85-F1AE-4199-297D-EE40F6A2F4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5767704" y="3594658"/>
            <a:ext cx="914400" cy="914400"/>
          </a:xfrm>
          <a:prstGeom prst="rect">
            <a:avLst/>
          </a:prstGeom>
        </p:spPr>
      </p:pic>
      <p:pic>
        <p:nvPicPr>
          <p:cNvPr id="9" name="Gráfico 8" descr="Chat con relleno sólido">
            <a:extLst>
              <a:ext uri="{FF2B5EF4-FFF2-40B4-BE49-F238E27FC236}">
                <a16:creationId xmlns:a16="http://schemas.microsoft.com/office/drawing/2014/main" id="{81012CE1-7A8A-7DEB-D0CC-18FA56E333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801372" y="3619011"/>
            <a:ext cx="914400" cy="914400"/>
          </a:xfrm>
          <a:prstGeom prst="rect">
            <a:avLst/>
          </a:prstGeom>
        </p:spPr>
      </p:pic>
      <p:pic>
        <p:nvPicPr>
          <p:cNvPr id="10" name="Gráfico 9" descr="Classroom con relleno sólido">
            <a:extLst>
              <a:ext uri="{FF2B5EF4-FFF2-40B4-BE49-F238E27FC236}">
                <a16:creationId xmlns:a16="http://schemas.microsoft.com/office/drawing/2014/main" id="{A48A0201-EB00-541E-84FF-64F7E457E18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416508" y="3396423"/>
            <a:ext cx="1196022" cy="1196022"/>
          </a:xfrm>
          <a:prstGeom prst="rect">
            <a:avLst/>
          </a:prstGeom>
        </p:spPr>
      </p:pic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C9812C00-D303-3544-637E-6D06C377F1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90238221"/>
              </p:ext>
            </p:extLst>
          </p:nvPr>
        </p:nvGraphicFramePr>
        <p:xfrm>
          <a:off x="2486283" y="2541979"/>
          <a:ext cx="8833273" cy="77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12" name="Diagrama 11">
            <a:extLst>
              <a:ext uri="{FF2B5EF4-FFF2-40B4-BE49-F238E27FC236}">
                <a16:creationId xmlns:a16="http://schemas.microsoft.com/office/drawing/2014/main" id="{0A228ED0-C413-17B4-7A4F-C1C4731C31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6631448"/>
              </p:ext>
            </p:extLst>
          </p:nvPr>
        </p:nvGraphicFramePr>
        <p:xfrm>
          <a:off x="2465017" y="4588624"/>
          <a:ext cx="8833273" cy="77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0" r:lo="rId21" r:qs="rId22" r:cs="rId23"/>
          </a:graphicData>
        </a:graphic>
      </p:graphicFrame>
      <p:pic>
        <p:nvPicPr>
          <p:cNvPr id="13" name="Gráfico 12" descr="CheckList con relleno sólido">
            <a:extLst>
              <a:ext uri="{FF2B5EF4-FFF2-40B4-BE49-F238E27FC236}">
                <a16:creationId xmlns:a16="http://schemas.microsoft.com/office/drawing/2014/main" id="{44708C80-18DE-52ED-E5F1-559446E1FB5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9146589" y="36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85979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2EABC65F-6E10-5B22-8FBF-892C243D5EAD}"/>
              </a:ext>
            </a:extLst>
          </p:cNvPr>
          <p:cNvSpPr/>
          <p:nvPr/>
        </p:nvSpPr>
        <p:spPr>
          <a:xfrm>
            <a:off x="5204098" y="148844"/>
            <a:ext cx="4104456" cy="5558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>TEMARIO</a:t>
            </a:r>
            <a:endParaRPr lang="es-MX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F712E44F-26D5-14A1-0192-3DE3985B2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25A6A0C-5A80-A1A3-3C49-BA8514D25054}"/>
              </a:ext>
            </a:extLst>
          </p:cNvPr>
          <p:cNvSpPr txBox="1"/>
          <p:nvPr/>
        </p:nvSpPr>
        <p:spPr>
          <a:xfrm>
            <a:off x="4343917" y="1467917"/>
            <a:ext cx="5872746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375920" marR="26035" indent="-285750">
              <a:spcAft>
                <a:spcPts val="0"/>
              </a:spcAft>
              <a:buFont typeface="Wingdings" panose="05000000000000000000" pitchFamily="2" charset="2"/>
              <a:buChar char="ü"/>
              <a:defRPr sz="2200" i="1">
                <a:solidFill>
                  <a:schemeClr val="accent1"/>
                </a:solidFill>
                <a:effectLst/>
                <a:latin typeface="Gill Sans MT Condensed" panose="020B0506020104020203" pitchFamily="34" charset="0"/>
                <a:ea typeface="Times New Roman" panose="02020603050405020304" pitchFamily="18" charset="0"/>
              </a:defRPr>
            </a:lvl1pPr>
          </a:lstStyle>
          <a:p>
            <a:pPr marL="547370" indent="-457200">
              <a:buFont typeface="+mj-lt"/>
              <a:buAutoNum type="arabi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Términos y definiciones asociados</a:t>
            </a:r>
          </a:p>
          <a:p>
            <a:pPr marL="547370" indent="-457200">
              <a:buFont typeface="+mj-lt"/>
              <a:buAutoNum type="arabicPeriod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7370" indent="-457200">
              <a:buFont typeface="+mj-lt"/>
              <a:buAutoNum type="arabi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Principios de buenas prácticas de documentación de ALCOA</a:t>
            </a:r>
          </a:p>
          <a:p>
            <a:pPr marL="547370" indent="-457200">
              <a:buFont typeface="+mj-lt"/>
              <a:buAutoNum type="arabicPeriod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7370" indent="-457200">
              <a:buFont typeface="+mj-lt"/>
              <a:buAutoNum type="arabi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Reglas generales </a:t>
            </a:r>
          </a:p>
          <a:p>
            <a:pPr marL="547370" indent="-457200">
              <a:buFont typeface="+mj-lt"/>
              <a:buAutoNum type="arabicPeriod"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7370" indent="-457200">
              <a:buFont typeface="+mj-lt"/>
              <a:buAutoNum type="arabicPeriod"/>
            </a:pPr>
            <a:r>
              <a:rPr lang="es-MX" dirty="0">
                <a:latin typeface="Arial" panose="020B0604020202020204" pitchFamily="34" charset="0"/>
                <a:cs typeface="Arial" panose="020B0604020202020204" pitchFamily="34" charset="0"/>
              </a:rPr>
              <a:t>Responsables </a:t>
            </a: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Lideco - La importancia de la verificación de créditos">
            <a:extLst>
              <a:ext uri="{FF2B5EF4-FFF2-40B4-BE49-F238E27FC236}">
                <a16:creationId xmlns:a16="http://schemas.microsoft.com/office/drawing/2014/main" id="{71311E6B-AB2B-4CA8-07EA-C7BB9144A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21380" y="3700519"/>
            <a:ext cx="2174347" cy="2008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068676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25757D5F-5405-03DD-232C-1DE74EA0532E}"/>
              </a:ext>
            </a:extLst>
          </p:cNvPr>
          <p:cNvSpPr/>
          <p:nvPr/>
        </p:nvSpPr>
        <p:spPr>
          <a:xfrm>
            <a:off x="2509997" y="818539"/>
            <a:ext cx="8132249" cy="3276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4520" indent="-514350">
              <a:buFont typeface="+mj-lt"/>
              <a:buAutoNum type="arabicPeriod"/>
            </a:pPr>
            <a:r>
              <a:rPr lang="es-MX" sz="3200" b="1" dirty="0"/>
              <a:t>Términos y definiciones asociados</a:t>
            </a:r>
          </a:p>
          <a:p>
            <a:pPr algn="ctr"/>
            <a:endParaRPr lang="es-MX" sz="3200" b="1" dirty="0"/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0C0A91FD-065D-2D75-BC58-9F7C2BF6B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pic>
        <p:nvPicPr>
          <p:cNvPr id="3074" name="Picture 2" descr="Qué es el proceso de aprendizaje? Etapas, factores clave y tipos">
            <a:extLst>
              <a:ext uri="{FF2B5EF4-FFF2-40B4-BE49-F238E27FC236}">
                <a16:creationId xmlns:a16="http://schemas.microsoft.com/office/drawing/2014/main" id="{72E0C88F-0D2F-6D54-0E70-EB0AA912B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7752" y="153356"/>
            <a:ext cx="1959453" cy="6551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096615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CACCC5F-390E-9A6E-48E4-F1C1DB6F765E}"/>
              </a:ext>
            </a:extLst>
          </p:cNvPr>
          <p:cNvSpPr/>
          <p:nvPr/>
        </p:nvSpPr>
        <p:spPr>
          <a:xfrm>
            <a:off x="2339340" y="-45720"/>
            <a:ext cx="9829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4520" indent="-514350">
              <a:buFont typeface="+mj-lt"/>
              <a:buAutoNum type="arabicPeriod"/>
            </a:pPr>
            <a:r>
              <a:rPr lang="es-MX" sz="2800" dirty="0"/>
              <a:t>Términos y definiciones asociados</a:t>
            </a: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0616CDA9-BA82-B105-1564-FA68C0687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95C1F04F-C086-F98D-1170-7B14C6BB44DC}"/>
              </a:ext>
            </a:extLst>
          </p:cNvPr>
          <p:cNvSpPr txBox="1"/>
          <p:nvPr/>
        </p:nvSpPr>
        <p:spPr>
          <a:xfrm>
            <a:off x="1293581" y="1326968"/>
            <a:ext cx="48024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b="1" dirty="0"/>
              <a:t>Información </a:t>
            </a:r>
          </a:p>
          <a:p>
            <a:r>
              <a:rPr lang="es-MX" sz="2200" b="1" dirty="0"/>
              <a:t>documentada 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EBB0E18-500C-5DDB-8181-96505563697D}"/>
              </a:ext>
            </a:extLst>
          </p:cNvPr>
          <p:cNvSpPr txBox="1"/>
          <p:nvPr/>
        </p:nvSpPr>
        <p:spPr>
          <a:xfrm>
            <a:off x="1293581" y="2894751"/>
            <a:ext cx="480241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b="1" dirty="0"/>
              <a:t>Registro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10F8DBBB-FCE9-432D-C62C-A8C063A964AA}"/>
              </a:ext>
            </a:extLst>
          </p:cNvPr>
          <p:cNvSpPr txBox="1"/>
          <p:nvPr/>
        </p:nvSpPr>
        <p:spPr>
          <a:xfrm>
            <a:off x="1293581" y="4698637"/>
            <a:ext cx="31971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200" b="1" dirty="0"/>
              <a:t>Buenas practicas de </a:t>
            </a:r>
          </a:p>
          <a:p>
            <a:r>
              <a:rPr lang="es-MX" sz="2200" b="1" dirty="0"/>
              <a:t>documentación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4789125-4070-F5F3-C0F7-1CB39A08BE0B}"/>
              </a:ext>
            </a:extLst>
          </p:cNvPr>
          <p:cNvSpPr txBox="1"/>
          <p:nvPr/>
        </p:nvSpPr>
        <p:spPr>
          <a:xfrm>
            <a:off x="3929264" y="1371874"/>
            <a:ext cx="671068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375920" marR="26035" indent="-285750">
              <a:spcAft>
                <a:spcPts val="0"/>
              </a:spcAft>
              <a:buFont typeface="Wingdings" panose="05000000000000000000" pitchFamily="2" charset="2"/>
              <a:buChar char="ü"/>
              <a:defRPr sz="2200" i="1">
                <a:solidFill>
                  <a:schemeClr val="accent1"/>
                </a:solidFill>
                <a:effectLst/>
                <a:latin typeface="Gill Sans MT Condensed" panose="020B0506020104020203" pitchFamily="34" charset="0"/>
                <a:ea typeface="Times New Roman" panose="02020603050405020304" pitchFamily="18" charset="0"/>
              </a:defRPr>
            </a:lvl1pPr>
          </a:lstStyle>
          <a:p>
            <a:pPr algn="just"/>
            <a:r>
              <a:rPr lang="es-MX" dirty="0"/>
              <a:t>Información que una organización tiene que controlar y mantener, y medio que la contiene (digital /físico)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5B7A421-1A27-CF0D-9EB9-9810F85FB755}"/>
              </a:ext>
            </a:extLst>
          </p:cNvPr>
          <p:cNvSpPr txBox="1"/>
          <p:nvPr/>
        </p:nvSpPr>
        <p:spPr>
          <a:xfrm>
            <a:off x="3929264" y="2865979"/>
            <a:ext cx="6710683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375920" marR="26035" indent="-285750">
              <a:spcAft>
                <a:spcPts val="0"/>
              </a:spcAft>
              <a:buFont typeface="Wingdings" panose="05000000000000000000" pitchFamily="2" charset="2"/>
              <a:buChar char="ü"/>
              <a:defRPr sz="2200" i="1">
                <a:solidFill>
                  <a:schemeClr val="accent1"/>
                </a:solidFill>
                <a:effectLst/>
                <a:latin typeface="Gill Sans MT Condensed" panose="020B0506020104020203" pitchFamily="34" charset="0"/>
                <a:ea typeface="Times New Roman" panose="02020603050405020304" pitchFamily="18" charset="0"/>
              </a:defRPr>
            </a:lvl1pPr>
          </a:lstStyle>
          <a:p>
            <a:pPr algn="just"/>
            <a:r>
              <a:rPr lang="es-MX" dirty="0"/>
              <a:t>Documentos que representa resultados obtenidos o proporciona evidencia de actividades realizadas (trazabilidad, verificaciones, acciones correctivas entre otros)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FE6489E-B9D8-033A-9A7F-B504C6C3A27C}"/>
              </a:ext>
            </a:extLst>
          </p:cNvPr>
          <p:cNvSpPr txBox="1"/>
          <p:nvPr/>
        </p:nvSpPr>
        <p:spPr>
          <a:xfrm>
            <a:off x="3929264" y="4698638"/>
            <a:ext cx="671068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375920" marR="26035" indent="-285750">
              <a:spcAft>
                <a:spcPts val="0"/>
              </a:spcAft>
              <a:buFont typeface="Wingdings" panose="05000000000000000000" pitchFamily="2" charset="2"/>
              <a:buChar char="ü"/>
              <a:defRPr sz="2200" i="1">
                <a:solidFill>
                  <a:schemeClr val="accent1"/>
                </a:solidFill>
                <a:effectLst/>
                <a:latin typeface="Gill Sans MT Condensed" panose="020B0506020104020203" pitchFamily="34" charset="0"/>
                <a:ea typeface="Times New Roman" panose="02020603050405020304" pitchFamily="18" charset="0"/>
              </a:defRPr>
            </a:lvl1pPr>
          </a:lstStyle>
          <a:p>
            <a:pPr algn="just"/>
            <a:r>
              <a:rPr lang="es-MX" dirty="0"/>
              <a:t>Son el conjunto de técnicas para escribir y corregir los registros y la información, para asegurar rastreabilidad, credibilidad y validez.</a:t>
            </a:r>
          </a:p>
        </p:txBody>
      </p:sp>
    </p:spTree>
    <p:extLst>
      <p:ext uri="{BB962C8B-B14F-4D97-AF65-F5344CB8AC3E}">
        <p14:creationId xmlns:p14="http://schemas.microsoft.com/office/powerpoint/2010/main" val="118145595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254EF2-0EA0-26AD-C8D4-128C550AE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FEAB9070-5EFF-393C-06A9-9FC49D3E2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pic>
        <p:nvPicPr>
          <p:cNvPr id="3074" name="Picture 2" descr="Qué es el proceso de aprendizaje? Etapas, factores clave y tipos">
            <a:extLst>
              <a:ext uri="{FF2B5EF4-FFF2-40B4-BE49-F238E27FC236}">
                <a16:creationId xmlns:a16="http://schemas.microsoft.com/office/drawing/2014/main" id="{0A20583A-DE9D-10C9-32F4-1251304DE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7752" y="153356"/>
            <a:ext cx="1959453" cy="65512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1B351758-AC3C-AFFF-0097-6AC4D2E94C42}"/>
              </a:ext>
            </a:extLst>
          </p:cNvPr>
          <p:cNvSpPr txBox="1"/>
          <p:nvPr/>
        </p:nvSpPr>
        <p:spPr>
          <a:xfrm>
            <a:off x="2190858" y="1764200"/>
            <a:ext cx="76067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500" b="1" i="1">
                <a:solidFill>
                  <a:schemeClr val="accent1"/>
                </a:solidFill>
              </a:defRPr>
            </a:lvl1pPr>
          </a:lstStyle>
          <a:p>
            <a:pPr marL="604520" indent="-514350">
              <a:buFont typeface="+mj-lt"/>
              <a:buAutoNum type="arabicPeriod" startAt="2"/>
            </a:pPr>
            <a:r>
              <a:rPr lang="es-MX" sz="3200" dirty="0">
                <a:solidFill>
                  <a:schemeClr val="lt1"/>
                </a:solidFill>
              </a:rPr>
              <a:t>Principios de buenas prácticas de documentación ALCOA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D0C6835-370F-4FFE-7AF2-2BD9371F9A05}"/>
              </a:ext>
            </a:extLst>
          </p:cNvPr>
          <p:cNvSpPr txBox="1"/>
          <p:nvPr/>
        </p:nvSpPr>
        <p:spPr>
          <a:xfrm>
            <a:off x="2696227" y="3428999"/>
            <a:ext cx="6093912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>
              <a:defRPr sz="2200" b="0" i="0">
                <a:solidFill>
                  <a:srgbClr val="78787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just"/>
            <a:r>
              <a:rPr lang="es-MX" dirty="0"/>
              <a:t>Los principios ALCOA son un conjunto de lineamientos para garantizar la integridad de los datos, y se refieren a las siglas en inglés de Atribuible, Legible, Contemporáneo, Original y exacto.</a:t>
            </a:r>
          </a:p>
        </p:txBody>
      </p:sp>
    </p:spTree>
    <p:extLst>
      <p:ext uri="{BB962C8B-B14F-4D97-AF65-F5344CB8AC3E}">
        <p14:creationId xmlns:p14="http://schemas.microsoft.com/office/powerpoint/2010/main" val="3715430440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B32A3D7-6C9D-F1C8-64FA-EACD7DF7B8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605DB75A-0DDD-CF01-2918-E2619186B22D}"/>
              </a:ext>
            </a:extLst>
          </p:cNvPr>
          <p:cNvSpPr/>
          <p:nvPr/>
        </p:nvSpPr>
        <p:spPr>
          <a:xfrm>
            <a:off x="2339340" y="-45720"/>
            <a:ext cx="9829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4520" indent="-514350">
              <a:buFont typeface="+mj-lt"/>
              <a:buAutoNum type="arabicPeriod" startAt="2"/>
            </a:pPr>
            <a:r>
              <a:rPr lang="es-MX" sz="2800" dirty="0">
                <a:solidFill>
                  <a:schemeClr val="lt1"/>
                </a:solidFill>
              </a:rPr>
              <a:t>Principios de buenas prácticas de documentación de ALCOA</a:t>
            </a: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3A091368-4DF4-F37B-B1F4-B81C87B6E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3E65AD4-AD5F-3A27-9E3D-00889EDCD8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05" t="32069" r="45978" b="51836"/>
          <a:stretch/>
        </p:blipFill>
        <p:spPr>
          <a:xfrm>
            <a:off x="1563757" y="1060914"/>
            <a:ext cx="5512904" cy="1103261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94C81634-0CB8-2C9A-164D-30D7C935EAA6}"/>
              </a:ext>
            </a:extLst>
          </p:cNvPr>
          <p:cNvSpPr txBox="1"/>
          <p:nvPr/>
        </p:nvSpPr>
        <p:spPr>
          <a:xfrm>
            <a:off x="5503959" y="1243759"/>
            <a:ext cx="6096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000" b="0" i="0" dirty="0">
                <a:solidFill>
                  <a:srgbClr val="293745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Significa que se sabe de dónde proceden los datos (quién los ha registrado).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2" descr="icono de vector de marca de verificación. marca de ...">
            <a:extLst>
              <a:ext uri="{FF2B5EF4-FFF2-40B4-BE49-F238E27FC236}">
                <a16:creationId xmlns:a16="http://schemas.microsoft.com/office/drawing/2014/main" id="{7C8FFE72-910F-BF2B-FD51-19B50D65A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950" y="4556956"/>
            <a:ext cx="1017946" cy="101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4F4B1DE-BBAD-DB0A-A4B4-A04893394D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3206" y="2343709"/>
            <a:ext cx="10092690" cy="3496042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71C2A69A-9328-FEB8-F970-35ADA20E1E37}"/>
              </a:ext>
            </a:extLst>
          </p:cNvPr>
          <p:cNvSpPr/>
          <p:nvPr/>
        </p:nvSpPr>
        <p:spPr>
          <a:xfrm>
            <a:off x="1870710" y="3920490"/>
            <a:ext cx="621030" cy="37592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1C5DCEE2-9E74-5576-2302-4C24B4CA14D8}"/>
              </a:ext>
            </a:extLst>
          </p:cNvPr>
          <p:cNvSpPr/>
          <p:nvPr/>
        </p:nvSpPr>
        <p:spPr>
          <a:xfrm>
            <a:off x="9052560" y="3968750"/>
            <a:ext cx="1062990" cy="457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2" name="Picture 2" descr="icono de vector de marca de verificación. marca de ...">
            <a:extLst>
              <a:ext uri="{FF2B5EF4-FFF2-40B4-BE49-F238E27FC236}">
                <a16:creationId xmlns:a16="http://schemas.microsoft.com/office/drawing/2014/main" id="{AB9C734D-3C39-A2F2-0D7D-E2D2B2EDB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542" y="3822780"/>
            <a:ext cx="537899" cy="5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cono de vector de marca de verificación. marca de ...">
            <a:extLst>
              <a:ext uri="{FF2B5EF4-FFF2-40B4-BE49-F238E27FC236}">
                <a16:creationId xmlns:a16="http://schemas.microsoft.com/office/drawing/2014/main" id="{5F50F675-AC22-DE5A-C442-DE27C0753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6600" y="3888051"/>
            <a:ext cx="537899" cy="5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49231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3AFC41-6353-0E6C-3578-01DCA6265A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n 16">
            <a:extLst>
              <a:ext uri="{FF2B5EF4-FFF2-40B4-BE49-F238E27FC236}">
                <a16:creationId xmlns:a16="http://schemas.microsoft.com/office/drawing/2014/main" id="{08478D1C-2C3E-E0B8-BA2B-551347BC92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582" y="2349804"/>
            <a:ext cx="10239375" cy="28194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C37D4442-7251-70AE-DBFC-008B13E57FBE}"/>
              </a:ext>
            </a:extLst>
          </p:cNvPr>
          <p:cNvSpPr/>
          <p:nvPr/>
        </p:nvSpPr>
        <p:spPr>
          <a:xfrm>
            <a:off x="2339340" y="-45720"/>
            <a:ext cx="9829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4520" indent="-514350">
              <a:buFont typeface="+mj-lt"/>
              <a:buAutoNum type="arabicPeriod" startAt="2"/>
            </a:pPr>
            <a:r>
              <a:rPr lang="es-MX" sz="2800" dirty="0">
                <a:solidFill>
                  <a:schemeClr val="lt1"/>
                </a:solidFill>
              </a:rPr>
              <a:t>Principios de buenas prácticas de documentación de ALCOA</a:t>
            </a:r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9F44BE87-1818-7BE5-744D-C8888E9F3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82080"/>
            <a:ext cx="1870710" cy="375920"/>
          </a:xfrm>
        </p:spPr>
        <p:txBody>
          <a:bodyPr/>
          <a:lstStyle/>
          <a:p>
            <a:r>
              <a:rPr lang="es-MX" dirty="0"/>
              <a:t>F-RH-010, Versión 0.0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81551B9-311E-93FF-F763-68EFADCA99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805" t="47017" r="45978" b="36405"/>
          <a:stretch/>
        </p:blipFill>
        <p:spPr>
          <a:xfrm>
            <a:off x="2078576" y="1077028"/>
            <a:ext cx="5512904" cy="1136375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289CBC81-3DCE-27DB-2FD8-35A394FD7F5F}"/>
              </a:ext>
            </a:extLst>
          </p:cNvPr>
          <p:cNvSpPr txBox="1"/>
          <p:nvPr/>
        </p:nvSpPr>
        <p:spPr>
          <a:xfrm>
            <a:off x="5591016" y="1270042"/>
            <a:ext cx="576455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s-MX"/>
            </a:defPPr>
            <a:lvl1pPr>
              <a:defRPr sz="2000" b="0" i="0">
                <a:solidFill>
                  <a:srgbClr val="293745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Significa que los datos son legibles y comprensibles.</a:t>
            </a:r>
          </a:p>
        </p:txBody>
      </p:sp>
      <p:pic>
        <p:nvPicPr>
          <p:cNvPr id="15" name="Picture 2" descr="Imágenes de Simbolo Incorrecto - Descarga gratuita en Freepik">
            <a:extLst>
              <a:ext uri="{FF2B5EF4-FFF2-40B4-BE49-F238E27FC236}">
                <a16:creationId xmlns:a16="http://schemas.microsoft.com/office/drawing/2014/main" id="{ECE5DC81-415E-6232-9E9F-45399213E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838" y="5003545"/>
            <a:ext cx="1329285" cy="1251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lipse 2">
            <a:extLst>
              <a:ext uri="{FF2B5EF4-FFF2-40B4-BE49-F238E27FC236}">
                <a16:creationId xmlns:a16="http://schemas.microsoft.com/office/drawing/2014/main" id="{53D24250-1A0C-82D7-4203-2B6131F6CB56}"/>
              </a:ext>
            </a:extLst>
          </p:cNvPr>
          <p:cNvSpPr/>
          <p:nvPr/>
        </p:nvSpPr>
        <p:spPr>
          <a:xfrm>
            <a:off x="5744974" y="4012471"/>
            <a:ext cx="3371850" cy="88956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Picture 2" descr="icono de vector de marca de verificación. marca de ...">
            <a:extLst>
              <a:ext uri="{FF2B5EF4-FFF2-40B4-BE49-F238E27FC236}">
                <a16:creationId xmlns:a16="http://schemas.microsoft.com/office/drawing/2014/main" id="{24E6D935-8F65-DC7A-BD6E-AFDD494DB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039" y="4955834"/>
            <a:ext cx="537899" cy="5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cono de vector de marca de verificación. marca de ...">
            <a:extLst>
              <a:ext uri="{FF2B5EF4-FFF2-40B4-BE49-F238E27FC236}">
                <a16:creationId xmlns:a16="http://schemas.microsoft.com/office/drawing/2014/main" id="{D5225D7C-DE88-798E-97A1-F28DBC209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362" y="4955834"/>
            <a:ext cx="537899" cy="5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cono de vector de marca de verificación. marca de ...">
            <a:extLst>
              <a:ext uri="{FF2B5EF4-FFF2-40B4-BE49-F238E27FC236}">
                <a16:creationId xmlns:a16="http://schemas.microsoft.com/office/drawing/2014/main" id="{6333AF48-218C-8935-C895-45FFDD227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3650" y="4955834"/>
            <a:ext cx="537899" cy="5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icono de vector de marca de verificación. marca de ...">
            <a:extLst>
              <a:ext uri="{FF2B5EF4-FFF2-40B4-BE49-F238E27FC236}">
                <a16:creationId xmlns:a16="http://schemas.microsoft.com/office/drawing/2014/main" id="{AC78CF11-BFFD-CB13-D4FA-CC1FBF67A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441" y="4955834"/>
            <a:ext cx="537899" cy="5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icono de vector de marca de verificación. marca de ...">
            <a:extLst>
              <a:ext uri="{FF2B5EF4-FFF2-40B4-BE49-F238E27FC236}">
                <a16:creationId xmlns:a16="http://schemas.microsoft.com/office/drawing/2014/main" id="{E572E7A9-192C-07E8-9A7B-36A2A1271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190" y="4974347"/>
            <a:ext cx="537899" cy="5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387725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605</Words>
  <Application>Microsoft Office PowerPoint</Application>
  <PresentationFormat>Panorámica</PresentationFormat>
  <Paragraphs>82</Paragraphs>
  <Slides>14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AuxSGC</dc:creator>
  <cp:lastModifiedBy>AuxSGC</cp:lastModifiedBy>
  <cp:revision>15</cp:revision>
  <dcterms:created xsi:type="dcterms:W3CDTF">2024-10-18T15:14:32Z</dcterms:created>
  <dcterms:modified xsi:type="dcterms:W3CDTF">2024-11-13T16:08:14Z</dcterms:modified>
</cp:coreProperties>
</file>