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21" r:id="rId2"/>
    <p:sldId id="416" r:id="rId3"/>
    <p:sldId id="427" r:id="rId4"/>
    <p:sldId id="428" r:id="rId5"/>
    <p:sldId id="426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4\Desktop\GRAFICAS%20MENSUALES\GRAFICA%20VERIFICACI&#211;N%20DE%20EQUIPOS-ENERO-2024%20(00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ln w="9525"/>
          </c:spPr>
          <c:dPt>
            <c:idx val="0"/>
            <c:bubble3D val="0"/>
            <c:spPr>
              <a:gradFill>
                <a:gsLst>
                  <a:gs pos="0">
                    <a:srgbClr val="002564"/>
                  </a:gs>
                  <a:gs pos="100000">
                    <a:srgbClr val="0F6CA7"/>
                  </a:gs>
                </a:gsLst>
                <a:lin ang="13500000" scaled="1"/>
              </a:gradFill>
              <a:ln w="9525">
                <a:noFill/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939C-4334-98B5-96F0504150A4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28000"/>
                </a:schemeClr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939C-4334-98B5-96F0504150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939C-4334-98B5-96F0504150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939C-4334-98B5-96F0504150A4}"/>
              </c:ext>
            </c:extLst>
          </c:dPt>
          <c:cat>
            <c:strRef>
              <c:f>Sheet1!$A$2:$A$5</c:f>
              <c:strCache>
                <c:ptCount val="2"/>
                <c:pt idx="0">
                  <c:v>la primera temporada</c:v>
                </c:pt>
                <c:pt idx="1">
                  <c:v>segundo cuarto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8-939C-4334-98B5-96F050415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ln w="9525"/>
          </c:spPr>
          <c:dPt>
            <c:idx val="0"/>
            <c:bubble3D val="0"/>
            <c:spPr>
              <a:gradFill>
                <a:gsLst>
                  <a:gs pos="0">
                    <a:srgbClr val="002564"/>
                  </a:gs>
                  <a:gs pos="100000">
                    <a:srgbClr val="0F6CA7"/>
                  </a:gs>
                </a:gsLst>
                <a:lin ang="13500000" scaled="1"/>
              </a:gradFill>
              <a:ln w="9525">
                <a:noFill/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600A-4C1A-A751-8624F5AC612F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28000"/>
                </a:schemeClr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600A-4C1A-A751-8624F5AC61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600A-4C1A-A751-8624F5AC61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600A-4C1A-A751-8624F5AC612F}"/>
              </c:ext>
            </c:extLst>
          </c:dPt>
          <c:cat>
            <c:strRef>
              <c:f>Sheet1!$A$2:$A$5</c:f>
              <c:strCache>
                <c:ptCount val="2"/>
                <c:pt idx="0">
                  <c:v>la primera temporada</c:v>
                </c:pt>
                <c:pt idx="1">
                  <c:v>segundo cuarto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8-600A-4C1A-A751-8624F5AC6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100%</a:t>
            </a:r>
          </a:p>
        </c:rich>
      </c:tx>
      <c:layout>
        <c:manualLayout>
          <c:xMode val="edge"/>
          <c:yMode val="edge"/>
          <c:x val="0.45239247780886072"/>
          <c:y val="3.947787658759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CALIBRACIÓN!$G$28</c:f>
              <c:strCache>
                <c:ptCount val="1"/>
                <c:pt idx="0">
                  <c:v>Porcentaje (%)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84-492C-95AF-61709B127C6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84-492C-95AF-61709B127C69}"/>
              </c:ext>
            </c:extLst>
          </c:dPt>
          <c:cat>
            <c:multiLvlStrRef>
              <c:f>CALIBRACIÓN!$D$29:$F$30</c:f>
              <c:multiLvlStrCache>
                <c:ptCount val="2"/>
                <c:lvl>
                  <c:pt idx="0">
                    <c:v>3</c:v>
                  </c:pt>
                  <c:pt idx="1">
                    <c:v>3</c:v>
                  </c:pt>
                </c:lvl>
                <c:lvl>
                  <c:pt idx="0">
                    <c:v>No. Equipos </c:v>
                  </c:pt>
                  <c:pt idx="1">
                    <c:v>No. Equipos calibrados</c:v>
                  </c:pt>
                </c:lvl>
              </c:multiLvlStrCache>
            </c:multiLvlStrRef>
          </c:cat>
          <c:val>
            <c:numRef>
              <c:f>CALIBRACIÓN!$G$29:$G$30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84-492C-95AF-61709B127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9711012765346042"/>
          <c:y val="0.14138451443569555"/>
          <c:w val="0.63938320020030703"/>
          <c:h val="0.83083770778652666"/>
        </c:manualLayout>
      </c:layout>
      <c:doughnutChart>
        <c:varyColors val="1"/>
        <c:ser>
          <c:idx val="0"/>
          <c:order val="0"/>
          <c:tx>
            <c:strRef>
              <c:f>VERNIER!$K$47</c:f>
              <c:strCache>
                <c:ptCount val="1"/>
                <c:pt idx="0">
                  <c:v>100%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FCD-4C98-87E8-14AAD686F801}"/>
              </c:ext>
            </c:extLst>
          </c:dPt>
          <c:dLbls>
            <c:dLbl>
              <c:idx val="0"/>
              <c:layout>
                <c:manualLayout>
                  <c:x val="0.22279599141016465"/>
                  <c:y val="-3.5255905511811024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CD-4C98-87E8-14AAD686F80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VERNIER!$K$47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CD-4C98-87E8-14AAD686F8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200"/>
              <a:t>VERIFICACIÓN GAGE </a:t>
            </a:r>
          </a:p>
          <a:p>
            <a:pPr>
              <a:defRPr sz="1200"/>
            </a:pPr>
            <a:r>
              <a:rPr lang="es-MX" sz="1200"/>
              <a:t>FEBRERO</a:t>
            </a:r>
            <a:r>
              <a:rPr lang="es-MX" sz="1200" baseline="0"/>
              <a:t> 2024</a:t>
            </a:r>
            <a:endParaRPr lang="es-MX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GAGE!$D$63:$E$63</c:f>
              <c:strCache>
                <c:ptCount val="2"/>
                <c:pt idx="0">
                  <c:v>No. Equipos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GAGE!$F$62:$I$62</c:f>
              <c:strCache>
                <c:ptCount val="4"/>
                <c:pt idx="0">
                  <c:v>FW01</c:v>
                </c:pt>
                <c:pt idx="1">
                  <c:v>FW02</c:v>
                </c:pt>
                <c:pt idx="2">
                  <c:v>FW03</c:v>
                </c:pt>
                <c:pt idx="3">
                  <c:v>FW04</c:v>
                </c:pt>
              </c:strCache>
            </c:strRef>
          </c:cat>
          <c:val>
            <c:numRef>
              <c:f>GAGE!$F$63:$I$63</c:f>
              <c:numCache>
                <c:formatCode>General</c:formatCode>
                <c:ptCount val="4"/>
                <c:pt idx="0">
                  <c:v>18</c:v>
                </c:pt>
                <c:pt idx="1">
                  <c:v>12</c:v>
                </c:pt>
                <c:pt idx="2">
                  <c:v>13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B-4BA6-9DA4-3749CEE6A016}"/>
            </c:ext>
          </c:extLst>
        </c:ser>
        <c:ser>
          <c:idx val="1"/>
          <c:order val="1"/>
          <c:tx>
            <c:strRef>
              <c:f>GAGE!$D$64:$E$64</c:f>
              <c:strCache>
                <c:ptCount val="2"/>
                <c:pt idx="0">
                  <c:v>No. Equipos verificados 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GAGE!$F$62:$I$62</c:f>
              <c:strCache>
                <c:ptCount val="4"/>
                <c:pt idx="0">
                  <c:v>FW01</c:v>
                </c:pt>
                <c:pt idx="1">
                  <c:v>FW02</c:v>
                </c:pt>
                <c:pt idx="2">
                  <c:v>FW03</c:v>
                </c:pt>
                <c:pt idx="3">
                  <c:v>FW04</c:v>
                </c:pt>
              </c:strCache>
            </c:strRef>
          </c:cat>
          <c:val>
            <c:numRef>
              <c:f>GAGE!$F$64:$I$64</c:f>
              <c:numCache>
                <c:formatCode>General</c:formatCode>
                <c:ptCount val="4"/>
                <c:pt idx="0">
                  <c:v>18</c:v>
                </c:pt>
                <c:pt idx="1">
                  <c:v>12</c:v>
                </c:pt>
                <c:pt idx="2">
                  <c:v>13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B-4BA6-9DA4-3749CEE6A01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639062016"/>
        <c:axId val="1758678384"/>
      </c:barChart>
      <c:catAx>
        <c:axId val="1639062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/>
                  <a:t>SEMANA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758678384"/>
        <c:crosses val="autoZero"/>
        <c:auto val="1"/>
        <c:lblAlgn val="ctr"/>
        <c:lblOffset val="100"/>
        <c:noMultiLvlLbl val="0"/>
      </c:catAx>
      <c:valAx>
        <c:axId val="17586783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/>
                  <a:t>NO.EQUIPOS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crossAx val="1639062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9711012765346042"/>
          <c:y val="0.14138451443569555"/>
          <c:w val="0.63938320020030703"/>
          <c:h val="0.83083770778652666"/>
        </c:manualLayout>
      </c:layout>
      <c:doughnutChart>
        <c:varyColors val="1"/>
        <c:ser>
          <c:idx val="0"/>
          <c:order val="0"/>
          <c:tx>
            <c:strRef>
              <c:f>VERNIER!$K$47</c:f>
              <c:strCache>
                <c:ptCount val="1"/>
                <c:pt idx="0">
                  <c:v>100%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17-456C-8C6F-5937D0BB27EF}"/>
              </c:ext>
            </c:extLst>
          </c:dPt>
          <c:dLbls>
            <c:dLbl>
              <c:idx val="0"/>
              <c:layout>
                <c:manualLayout>
                  <c:x val="0.22279599141016465"/>
                  <c:y val="-3.5255905511811024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17-456C-8C6F-5937D0BB27E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VERNIER!$K$47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7-456C-8C6F-5937D0BB27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400" baseline="0"/>
              <a:t>VERIFICACIONES VERNIER </a:t>
            </a:r>
          </a:p>
          <a:p>
            <a:pPr>
              <a:defRPr sz="1400"/>
            </a:pPr>
            <a:r>
              <a:rPr lang="es-MX" sz="1400" baseline="0"/>
              <a:t>ENERO 2024</a:t>
            </a:r>
          </a:p>
        </c:rich>
      </c:tx>
      <c:layout>
        <c:manualLayout>
          <c:xMode val="edge"/>
          <c:yMode val="edge"/>
          <c:x val="0.28504373960861545"/>
          <c:y val="1.83066361556064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31222790901137359"/>
          <c:y val="0.18560185185185185"/>
          <c:w val="0.67110542432195974"/>
          <c:h val="0.451334937299504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VERNIER!$D$48</c:f>
              <c:strCache>
                <c:ptCount val="1"/>
                <c:pt idx="0">
                  <c:v>No. Equipos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VERNIER!$F$48:$I$48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VERNIER!$F$45:$I$45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0-46EA-4E42-9041-B2C0F156008A}"/>
            </c:ext>
          </c:extLst>
        </c:ser>
        <c:ser>
          <c:idx val="1"/>
          <c:order val="1"/>
          <c:tx>
            <c:strRef>
              <c:f>VERNIER!$D$49</c:f>
              <c:strCache>
                <c:ptCount val="1"/>
                <c:pt idx="0">
                  <c:v>No. Equipos verificados 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VERNIER!$F$49:$I$49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VERNIER!$F$45:$I$45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1-46EA-4E42-9041-B2C0F15600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05289024"/>
        <c:axId val="1757730608"/>
      </c:barChart>
      <c:catAx>
        <c:axId val="1805289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/>
                  <a:t>SEMANA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757730608"/>
        <c:crosses val="autoZero"/>
        <c:auto val="1"/>
        <c:lblAlgn val="ctr"/>
        <c:lblOffset val="100"/>
        <c:noMultiLvlLbl val="0"/>
      </c:catAx>
      <c:valAx>
        <c:axId val="17577306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/>
                  <a:t> NO.</a:t>
                </a:r>
                <a:r>
                  <a:rPr lang="es-MX" baseline="0"/>
                  <a:t> DE EQUIPOS</a:t>
                </a:r>
                <a:endParaRPr lang="es-MX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crossAx val="18052890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0F76A-654E-4850-ABB7-FDFE58306ABD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67BF4-357A-48F8-BDF9-C25645BBC9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9551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89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27C22-B1EA-951D-F2DC-9C09DDA4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1476FA6-990E-119E-29DB-19E50B8DC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4B04F0-F0EC-163D-65F3-F0BC80167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44D37A-0ACB-7A6A-0B0C-FD31273DC4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476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AA18-921B-6B3D-B751-91B6FB8E7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E7E7319-501A-481F-DEDB-C749AC33A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5C7213-B1BC-70D3-6378-25A1F0634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EBDEA4-D49F-A4AB-1EA6-7533EC14C3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29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A6D43-8ADE-CB00-C999-CEFCBDB9E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65B2F0-498E-F4CB-D515-C659F08BC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2A09D7-5B37-066F-2D53-2C0C0D34D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0E92E2-36F3-CEEE-FE30-C762244ADA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78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046E1-601F-65C1-2B17-07AEAF280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ECAF77-6701-0180-E677-F00F1D48D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ED3F8-FD5F-ECDC-42A3-36987B205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B089B4-475B-6672-03C8-6886835A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A69F2E-E1E1-6246-85DA-DDD536D5A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12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D942F-7DA0-6E3E-E08A-A5EDB059D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259301-158B-0094-4829-3B83430FD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EE7FC2-36D9-046A-0D1D-F67EA8F7E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ED0AF-C069-10E4-7039-11C2AC3D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AB662E-B5CD-FEF0-3F6F-5F755D6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136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439A5-F9F0-3288-901A-500163D8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77FBCD-9ED6-002B-B29B-B84D8CBDC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03D390-A369-8986-EA02-8DB441FC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9D6506-7132-3287-788A-120715EA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8D8254-DB54-B318-5A99-8E3916C1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23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E8671-8E49-2A8D-7826-85586C9B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514ADF-32CF-61EA-1820-A172D06C59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C975DA-120B-7C1C-FB01-4E20A7F11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FF652F-6A5D-F691-1FF2-F18B3CEAB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3CF200-803E-59E5-BAAE-D766C8662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C21A8E-C846-1231-95A0-41DD67F0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19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8F708-EF93-8700-5E10-BB28DA3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781787-167A-8707-F285-286B8A663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CE51E2-F57D-D9C7-6AB8-F56E43497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E5CAF28-5BA9-4370-B64A-3A37F4FED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C34AD9-C829-C3CE-7C70-BE3649006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6816F48-27C1-99A3-3ADD-F8E3BFF6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349B91-19E5-3740-0911-40A3060F2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B44C18-2FD9-F9A2-4EA9-67F3686D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564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C629C5-54F3-B4CC-B44B-60FC1E2C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B21E70-7903-6729-6CF2-E5030C33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51E1A6-885B-005E-9437-056C3182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D57247-8E92-C8D4-AA1A-B9726F75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593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DC3B67-0C2A-4D13-EB45-51761494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CAEA96-5369-2971-36CE-3A1F92A0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2CE3B74-AD6A-50DC-5395-55867814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354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946E0-5CFB-EA90-93F6-062018304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95C01-8BCE-FE6F-5707-36266E0C3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04CE03-5DD9-3348-A7D8-92248B2B3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B2436A-0798-89E5-DB8E-B8495C549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0DF1F9-2E88-27A4-A20B-F39D12E6A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0CA136-6351-31F6-FAB4-C12FBA1D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808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06CB6-EFC1-954E-1161-B5CB796A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461B2E-670D-935F-6B8E-AFA9002D0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FA38DA-F96A-2E95-425F-B0DF4B025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804243-5DAB-01FD-98E1-49A7CD47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F5FC2A-943B-C2C0-A3EA-96AABCF7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70CD0D-595B-37B3-D07D-07B92A8D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450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E651B-E63B-3535-4728-E2DA3B077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F94654-3CDD-9E6F-15F1-35F737B7E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078733-968E-70F0-E55E-0D0767419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85E205-585D-2D7D-0FAF-9CAF984C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CF84C6-A8E4-DC34-90A5-946FBA6C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992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286DFF-321D-C443-4F67-2B5BA16F0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07C92E-631F-D790-4889-E2A865DDA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B5C39B-DA2D-05B2-3B14-C73882769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62CC4-E288-E7E5-F74D-D4AC48A92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0DDFA6-75CC-0947-4F85-C3E848E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092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2D4634-9EDE-17CD-9EE2-4CEF0659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D43C8E-66ED-1B4E-DD7E-4CA45D197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9C87C8-338E-E74C-CD72-0C352B2C7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8402E-4FF6-45D8-ABC9-4274314BC9B4}" type="datetimeFigureOut">
              <a:rPr lang="es-MX" smtClean="0"/>
              <a:t>25/08/2024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4C515A-1A4E-18F8-B41B-E3383D95D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9ADF85-5101-B5EB-68CE-DB045E2E1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141AF-9E23-4048-92AC-F53753DCA6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934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>
            <a:extLst>
              <a:ext uri="{FF2B5EF4-FFF2-40B4-BE49-F238E27FC236}">
                <a16:creationId xmlns:a16="http://schemas.microsoft.com/office/drawing/2014/main" id="{505315E0-E2ED-F0C3-E33B-B9997D16B8FD}"/>
              </a:ext>
            </a:extLst>
          </p:cNvPr>
          <p:cNvGrpSpPr/>
          <p:nvPr/>
        </p:nvGrpSpPr>
        <p:grpSpPr>
          <a:xfrm>
            <a:off x="1610228" y="1890754"/>
            <a:ext cx="2880000" cy="4144089"/>
            <a:chOff x="1299395" y="1987744"/>
            <a:chExt cx="3118887" cy="4144089"/>
          </a:xfrm>
        </p:grpSpPr>
        <p:sp>
          <p:nvSpPr>
            <p:cNvPr id="8" name="矩形: 圆角 20">
              <a:extLst>
                <a:ext uri="{FF2B5EF4-FFF2-40B4-BE49-F238E27FC236}">
                  <a16:creationId xmlns:a16="http://schemas.microsoft.com/office/drawing/2014/main" id="{3283F8C7-B5B2-848E-725C-C2333BB15E4A}"/>
                </a:ext>
              </a:extLst>
            </p:cNvPr>
            <p:cNvSpPr/>
            <p:nvPr/>
          </p:nvSpPr>
          <p:spPr>
            <a:xfrm>
              <a:off x="1754241" y="2959032"/>
              <a:ext cx="2209195" cy="3172801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9" name="矩形: 圆角 21">
              <a:extLst>
                <a:ext uri="{FF2B5EF4-FFF2-40B4-BE49-F238E27FC236}">
                  <a16:creationId xmlns:a16="http://schemas.microsoft.com/office/drawing/2014/main" id="{F393104F-F56E-8FD5-5D65-E1AD7E9EC9AC}"/>
                </a:ext>
              </a:extLst>
            </p:cNvPr>
            <p:cNvSpPr/>
            <p:nvPr/>
          </p:nvSpPr>
          <p:spPr>
            <a:xfrm>
              <a:off x="1948015" y="2860402"/>
              <a:ext cx="1821647" cy="2772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graphicFrame>
          <p:nvGraphicFramePr>
            <p:cNvPr id="10" name="图表 9">
              <a:extLst>
                <a:ext uri="{FF2B5EF4-FFF2-40B4-BE49-F238E27FC236}">
                  <a16:creationId xmlns:a16="http://schemas.microsoft.com/office/drawing/2014/main" id="{A64CDFC6-6782-9553-8844-74B02ED9B031}"/>
                </a:ext>
              </a:extLst>
            </p:cNvPr>
            <p:cNvGraphicFramePr/>
            <p:nvPr/>
          </p:nvGraphicFramePr>
          <p:xfrm>
            <a:off x="1299395" y="1987744"/>
            <a:ext cx="3118887" cy="20792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E536F4B-25DB-BF78-19EA-B328A3ED352C}"/>
                </a:ext>
              </a:extLst>
            </p:cNvPr>
            <p:cNvSpPr/>
            <p:nvPr/>
          </p:nvSpPr>
          <p:spPr>
            <a:xfrm>
              <a:off x="2443028" y="2611565"/>
              <a:ext cx="831621" cy="831621"/>
            </a:xfrm>
            <a:prstGeom prst="ellipse">
              <a:avLst/>
            </a:prstGeom>
            <a:gradFill>
              <a:gsLst>
                <a:gs pos="0">
                  <a:srgbClr val="002564"/>
                </a:gs>
                <a:gs pos="100000">
                  <a:srgbClr val="0F6CA7"/>
                </a:gs>
              </a:gsLst>
              <a:lin ang="13500000" scaled="1"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9D6B34-E546-E4B7-7121-D9E4D5E97476}"/>
                </a:ext>
              </a:extLst>
            </p:cNvPr>
            <p:cNvSpPr txBox="1"/>
            <p:nvPr/>
          </p:nvSpPr>
          <p:spPr>
            <a:xfrm>
              <a:off x="2402284" y="2813213"/>
              <a:ext cx="913107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100%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CN Bold" panose="020B0500000000000000" pitchFamily="34" charset="-128"/>
                <a:ea typeface="Source Han Sans CN Bold" panose="020B0500000000000000" pitchFamily="34" charset="-128"/>
                <a:cs typeface="Arial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E46D2B2-2FF6-1FE1-2DEB-A469CCD96777}"/>
                </a:ext>
              </a:extLst>
            </p:cNvPr>
            <p:cNvSpPr txBox="1"/>
            <p:nvPr/>
          </p:nvSpPr>
          <p:spPr>
            <a:xfrm>
              <a:off x="2149447" y="5275037"/>
              <a:ext cx="1415977" cy="6237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META</a:t>
              </a:r>
              <a:b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</a:br>
              <a: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95%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A206376-9E34-CD71-B107-AEE5F2CEA16E}"/>
                </a:ext>
              </a:extLst>
            </p:cNvPr>
            <p:cNvSpPr txBox="1"/>
            <p:nvPr/>
          </p:nvSpPr>
          <p:spPr>
            <a:xfrm>
              <a:off x="1898048" y="4067003"/>
              <a:ext cx="1929427" cy="86053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n-US" sz="1300" b="0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alpha val="70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Cumplimiento del programa de calibración</a:t>
              </a:r>
              <a:endParaRPr kumimoji="0" lang="es" altLang="en-US" sz="1300" b="0" i="0" u="none" strike="noStrike" kern="1200" cap="none" spc="131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Arya"/>
                <a:ea typeface="Arya"/>
                <a:cs typeface="Arial"/>
              </a:endParaRPr>
            </a:p>
          </p:txBody>
        </p:sp>
      </p:grp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41F629-6AE6-071A-6320-F1046456987B}"/>
              </a:ext>
            </a:extLst>
          </p:cNvPr>
          <p:cNvSpPr txBox="1"/>
          <p:nvPr/>
        </p:nvSpPr>
        <p:spPr>
          <a:xfrm>
            <a:off x="8016240" y="6177324"/>
            <a:ext cx="335348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MX" altLang="zh-CN" sz="3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cs typeface="Arial"/>
              </a:rPr>
              <a:t>Proceso</a:t>
            </a:r>
            <a:endParaRPr kumimoji="1" lang="zh-CN" altLang="en-US" sz="3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cs typeface="Arial"/>
            </a:endParaRPr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1999D6B-C04F-B7DD-C4B1-A9E790944A56}"/>
              </a:ext>
            </a:extLst>
          </p:cNvPr>
          <p:cNvGrpSpPr/>
          <p:nvPr/>
        </p:nvGrpSpPr>
        <p:grpSpPr>
          <a:xfrm>
            <a:off x="3830833" y="1898552"/>
            <a:ext cx="2880000" cy="4144089"/>
            <a:chOff x="1299395" y="1987744"/>
            <a:chExt cx="3118887" cy="4144089"/>
          </a:xfrm>
        </p:grpSpPr>
        <p:sp>
          <p:nvSpPr>
            <p:cNvPr id="48" name="矩形: 圆角 20">
              <a:extLst>
                <a:ext uri="{FF2B5EF4-FFF2-40B4-BE49-F238E27FC236}">
                  <a16:creationId xmlns:a16="http://schemas.microsoft.com/office/drawing/2014/main" id="{B04348CE-1F37-06B8-F8BD-A5FDCB02C073}"/>
                </a:ext>
              </a:extLst>
            </p:cNvPr>
            <p:cNvSpPr/>
            <p:nvPr/>
          </p:nvSpPr>
          <p:spPr>
            <a:xfrm>
              <a:off x="1754241" y="2959032"/>
              <a:ext cx="2209195" cy="3172801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49" name="矩形: 圆角 21">
              <a:extLst>
                <a:ext uri="{FF2B5EF4-FFF2-40B4-BE49-F238E27FC236}">
                  <a16:creationId xmlns:a16="http://schemas.microsoft.com/office/drawing/2014/main" id="{D409266A-E77C-AFF1-4E47-6AF27EB75880}"/>
                </a:ext>
              </a:extLst>
            </p:cNvPr>
            <p:cNvSpPr/>
            <p:nvPr/>
          </p:nvSpPr>
          <p:spPr>
            <a:xfrm>
              <a:off x="1948015" y="2860402"/>
              <a:ext cx="1821647" cy="2772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graphicFrame>
          <p:nvGraphicFramePr>
            <p:cNvPr id="50" name="图表 9">
              <a:extLst>
                <a:ext uri="{FF2B5EF4-FFF2-40B4-BE49-F238E27FC236}">
                  <a16:creationId xmlns:a16="http://schemas.microsoft.com/office/drawing/2014/main" id="{FB429492-E60D-3760-3F2F-E692754A746F}"/>
                </a:ext>
              </a:extLst>
            </p:cNvPr>
            <p:cNvGraphicFramePr/>
            <p:nvPr/>
          </p:nvGraphicFramePr>
          <p:xfrm>
            <a:off x="1299395" y="1987744"/>
            <a:ext cx="3118887" cy="20792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椭圆 12">
              <a:extLst>
                <a:ext uri="{FF2B5EF4-FFF2-40B4-BE49-F238E27FC236}">
                  <a16:creationId xmlns:a16="http://schemas.microsoft.com/office/drawing/2014/main" id="{AD83C272-C990-630A-C01D-9230D021CAE7}"/>
                </a:ext>
              </a:extLst>
            </p:cNvPr>
            <p:cNvSpPr/>
            <p:nvPr/>
          </p:nvSpPr>
          <p:spPr>
            <a:xfrm>
              <a:off x="2443028" y="2611565"/>
              <a:ext cx="831621" cy="831621"/>
            </a:xfrm>
            <a:prstGeom prst="ellipse">
              <a:avLst/>
            </a:prstGeom>
            <a:gradFill>
              <a:gsLst>
                <a:gs pos="0">
                  <a:srgbClr val="002564"/>
                </a:gs>
                <a:gs pos="100000">
                  <a:srgbClr val="0F6CA7"/>
                </a:gs>
              </a:gsLst>
              <a:lin ang="13500000" scaled="1"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52" name="文本框 13">
              <a:extLst>
                <a:ext uri="{FF2B5EF4-FFF2-40B4-BE49-F238E27FC236}">
                  <a16:creationId xmlns:a16="http://schemas.microsoft.com/office/drawing/2014/main" id="{D87FC804-2C80-AC78-5B85-80C79BEC0122}"/>
                </a:ext>
              </a:extLst>
            </p:cNvPr>
            <p:cNvSpPr txBox="1"/>
            <p:nvPr/>
          </p:nvSpPr>
          <p:spPr>
            <a:xfrm>
              <a:off x="2402284" y="2813213"/>
              <a:ext cx="913107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" altLang="zh-CN" b="1" dirty="0">
                  <a:solidFill>
                    <a:prstClr val="white"/>
                  </a:solidFill>
                  <a:latin typeface="Arya"/>
                  <a:ea typeface="Arya"/>
                  <a:cs typeface="Arial"/>
                </a:rPr>
                <a:t>100</a:t>
              </a:r>
              <a:r>
                <a:rPr kumimoji="0" lang="e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%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CN Bold" panose="020B0500000000000000" pitchFamily="34" charset="-128"/>
                <a:ea typeface="Source Han Sans CN Bold" panose="020B0500000000000000" pitchFamily="34" charset="-128"/>
                <a:cs typeface="Arial"/>
              </a:endParaRPr>
            </a:p>
          </p:txBody>
        </p:sp>
        <p:sp>
          <p:nvSpPr>
            <p:cNvPr id="53" name="文本框 21">
              <a:extLst>
                <a:ext uri="{FF2B5EF4-FFF2-40B4-BE49-F238E27FC236}">
                  <a16:creationId xmlns:a16="http://schemas.microsoft.com/office/drawing/2014/main" id="{32CC2FE5-956C-5751-8A4E-A1350C091607}"/>
                </a:ext>
              </a:extLst>
            </p:cNvPr>
            <p:cNvSpPr txBox="1"/>
            <p:nvPr/>
          </p:nvSpPr>
          <p:spPr>
            <a:xfrm>
              <a:off x="2149447" y="5275037"/>
              <a:ext cx="1415977" cy="6237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META</a:t>
              </a:r>
              <a:b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</a:br>
              <a:r>
                <a:rPr lang="es" altLang="en-US" sz="1500" b="1" spc="13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ya"/>
                  <a:ea typeface="Arya"/>
                  <a:cs typeface="Arial"/>
                </a:rPr>
                <a:t>95</a:t>
              </a:r>
              <a:r>
                <a:rPr kumimoji="0" lang="es" altLang="en-US" sz="1500" b="1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%</a:t>
              </a:r>
            </a:p>
          </p:txBody>
        </p:sp>
        <p:sp>
          <p:nvSpPr>
            <p:cNvPr id="54" name="文本框 22">
              <a:extLst>
                <a:ext uri="{FF2B5EF4-FFF2-40B4-BE49-F238E27FC236}">
                  <a16:creationId xmlns:a16="http://schemas.microsoft.com/office/drawing/2014/main" id="{0191D007-8419-3D53-C022-4B78373778F5}"/>
                </a:ext>
              </a:extLst>
            </p:cNvPr>
            <p:cNvSpPr txBox="1"/>
            <p:nvPr/>
          </p:nvSpPr>
          <p:spPr>
            <a:xfrm>
              <a:off x="1898048" y="4067003"/>
              <a:ext cx="1929427" cy="86053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n-US" sz="1300" b="0" i="0" u="none" strike="noStrike" kern="1200" cap="none" spc="131" normalizeH="0" baseline="0" noProof="0" dirty="0">
                  <a:ln>
                    <a:noFill/>
                  </a:ln>
                  <a:solidFill>
                    <a:prstClr val="black">
                      <a:alpha val="70000"/>
                    </a:prstClr>
                  </a:solidFill>
                  <a:effectLst/>
                  <a:uLnTx/>
                  <a:uFillTx/>
                  <a:latin typeface="Arya"/>
                  <a:ea typeface="Arya"/>
                  <a:cs typeface="Arial"/>
                </a:rPr>
                <a:t>Cumplimiento del programa de verificación</a:t>
              </a:r>
              <a:endParaRPr kumimoji="0" lang="es" altLang="en-US" sz="1300" b="0" i="0" u="none" strike="noStrike" kern="1200" cap="none" spc="131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Arya"/>
                <a:ea typeface="Arya"/>
                <a:cs typeface="Arial"/>
              </a:endParaRPr>
            </a:p>
          </p:txBody>
        </p:sp>
      </p:grpSp>
      <p:sp>
        <p:nvSpPr>
          <p:cNvPr id="64" name="CuadroTexto 63">
            <a:extLst>
              <a:ext uri="{FF2B5EF4-FFF2-40B4-BE49-F238E27FC236}">
                <a16:creationId xmlns:a16="http://schemas.microsoft.com/office/drawing/2014/main" id="{1704EFE0-2034-DEF6-C0FE-E26AAA733121}"/>
              </a:ext>
            </a:extLst>
          </p:cNvPr>
          <p:cNvSpPr txBox="1"/>
          <p:nvPr/>
        </p:nvSpPr>
        <p:spPr>
          <a:xfrm>
            <a:off x="2284949" y="404115"/>
            <a:ext cx="727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OBJETIVO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7F510F56-9A9B-703B-6DD0-349B3FA4B494}"/>
              </a:ext>
            </a:extLst>
          </p:cNvPr>
          <p:cNvSpPr/>
          <p:nvPr/>
        </p:nvSpPr>
        <p:spPr>
          <a:xfrm rot="16200000">
            <a:off x="6291972" y="-2320829"/>
            <a:ext cx="121882" cy="8172000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6DBF474-7563-407C-C53C-FFC26D90296B}"/>
              </a:ext>
            </a:extLst>
          </p:cNvPr>
          <p:cNvSpPr txBox="1"/>
          <p:nvPr/>
        </p:nvSpPr>
        <p:spPr>
          <a:xfrm>
            <a:off x="2275805" y="823157"/>
            <a:ext cx="8045617" cy="1200329"/>
          </a:xfrm>
          <a:custGeom>
            <a:avLst/>
            <a:gdLst>
              <a:gd name="connsiteX0" fmla="*/ 0 w 8036473"/>
              <a:gd name="connsiteY0" fmla="*/ 0 h 2585323"/>
              <a:gd name="connsiteX1" fmla="*/ 8036473 w 8036473"/>
              <a:gd name="connsiteY1" fmla="*/ 0 h 2585323"/>
              <a:gd name="connsiteX2" fmla="*/ 8036473 w 8036473"/>
              <a:gd name="connsiteY2" fmla="*/ 2585323 h 2585323"/>
              <a:gd name="connsiteX3" fmla="*/ 0 w 8036473"/>
              <a:gd name="connsiteY3" fmla="*/ 2585323 h 2585323"/>
              <a:gd name="connsiteX4" fmla="*/ 0 w 8036473"/>
              <a:gd name="connsiteY4" fmla="*/ 0 h 2585323"/>
              <a:gd name="connsiteX0" fmla="*/ 0 w 8036473"/>
              <a:gd name="connsiteY0" fmla="*/ 0 h 2585323"/>
              <a:gd name="connsiteX1" fmla="*/ 8036473 w 8036473"/>
              <a:gd name="connsiteY1" fmla="*/ 0 h 2585323"/>
              <a:gd name="connsiteX2" fmla="*/ 7945033 w 8036473"/>
              <a:gd name="connsiteY2" fmla="*/ 994267 h 2585323"/>
              <a:gd name="connsiteX3" fmla="*/ 0 w 8036473"/>
              <a:gd name="connsiteY3" fmla="*/ 2585323 h 2585323"/>
              <a:gd name="connsiteX4" fmla="*/ 0 w 8036473"/>
              <a:gd name="connsiteY4" fmla="*/ 0 h 2585323"/>
              <a:gd name="connsiteX0" fmla="*/ 9144 w 8045617"/>
              <a:gd name="connsiteY0" fmla="*/ 0 h 994267"/>
              <a:gd name="connsiteX1" fmla="*/ 8045617 w 8045617"/>
              <a:gd name="connsiteY1" fmla="*/ 0 h 994267"/>
              <a:gd name="connsiteX2" fmla="*/ 7954177 w 8045617"/>
              <a:gd name="connsiteY2" fmla="*/ 994267 h 994267"/>
              <a:gd name="connsiteX3" fmla="*/ 0 w 8045617"/>
              <a:gd name="connsiteY3" fmla="*/ 994267 h 994267"/>
              <a:gd name="connsiteX4" fmla="*/ 9144 w 8045617"/>
              <a:gd name="connsiteY4" fmla="*/ 0 h 994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45617" h="994267">
                <a:moveTo>
                  <a:pt x="9144" y="0"/>
                </a:moveTo>
                <a:lnTo>
                  <a:pt x="8045617" y="0"/>
                </a:lnTo>
                <a:lnTo>
                  <a:pt x="7954177" y="994267"/>
                </a:lnTo>
                <a:lnTo>
                  <a:pt x="0" y="994267"/>
                </a:lnTo>
                <a:lnTo>
                  <a:pt x="9144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</a:rPr>
              <a:t>Asegurar la conformidad de las mediciones en un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</a:rPr>
              <a:t>95%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</a:rPr>
              <a:t>en el presente año, conjuntamente con el control del producto no conforme y la atención de las quejas de los clientes 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altLang="en-US" sz="1800" b="0" i="0" u="none" strike="noStrike" kern="1200" cap="none" spc="131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Arya"/>
                <a:ea typeface="Arya"/>
                <a:cs typeface="Arial"/>
              </a:rPr>
              <a:t> 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F43A10AC-468E-EEF4-622C-FA172B44F6E4}"/>
              </a:ext>
            </a:extLst>
          </p:cNvPr>
          <p:cNvSpPr txBox="1"/>
          <p:nvPr/>
        </p:nvSpPr>
        <p:spPr>
          <a:xfrm rot="16200000">
            <a:off x="-659063" y="3715975"/>
            <a:ext cx="428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INDICADORES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FEBRERO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74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9EFED0A-923E-33E4-42EC-56EBE0F48E46}"/>
              </a:ext>
            </a:extLst>
          </p:cNvPr>
          <p:cNvSpPr txBox="1"/>
          <p:nvPr/>
        </p:nvSpPr>
        <p:spPr>
          <a:xfrm>
            <a:off x="2356337" y="1652955"/>
            <a:ext cx="82764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SEGUIMIENTO MENSUAL PROGRAMA DE CALIBRACION Y VERIFICACION </a:t>
            </a:r>
          </a:p>
          <a:p>
            <a:endParaRPr lang="es-MX" sz="36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sz="3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FEBRERO 2024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07AD1AB-0DE6-BC66-0AAD-35A4AEBEA6CA}"/>
              </a:ext>
            </a:extLst>
          </p:cNvPr>
          <p:cNvSpPr txBox="1"/>
          <p:nvPr/>
        </p:nvSpPr>
        <p:spPr>
          <a:xfrm>
            <a:off x="8016240" y="6300436"/>
            <a:ext cx="33534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s-MX" altLang="zh-CN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CALIBRACION Y VERIFICACION   </a:t>
            </a:r>
            <a:endParaRPr kumimoji="1" lang="zh-CN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4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4C4AD-1B2E-6191-87A5-54F5DE7E0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2458718-ED28-89C8-EB6C-0F445444A959}"/>
              </a:ext>
            </a:extLst>
          </p:cNvPr>
          <p:cNvSpPr txBox="1"/>
          <p:nvPr/>
        </p:nvSpPr>
        <p:spPr>
          <a:xfrm>
            <a:off x="3063240" y="219010"/>
            <a:ext cx="697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EQUIPOS DE MEDICION PATRONES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A427A7-4891-920D-DFE9-CCDF0EBD0928}"/>
              </a:ext>
            </a:extLst>
          </p:cNvPr>
          <p:cNvSpPr txBox="1"/>
          <p:nvPr/>
        </p:nvSpPr>
        <p:spPr>
          <a:xfrm>
            <a:off x="8016240" y="6300436"/>
            <a:ext cx="33534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s-MX" altLang="zh-CN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CALIBRACION Y VERIFICACION   </a:t>
            </a:r>
            <a:endParaRPr kumimoji="1" lang="zh-CN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CFEC4E5-BE86-F0F4-4946-E53CD5772B40}"/>
              </a:ext>
            </a:extLst>
          </p:cNvPr>
          <p:cNvGraphicFramePr>
            <a:graphicFrameLocks/>
          </p:cNvGraphicFramePr>
          <p:nvPr/>
        </p:nvGraphicFramePr>
        <p:xfrm>
          <a:off x="7425730" y="2531793"/>
          <a:ext cx="3637526" cy="3033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61A43A1-7C19-0E88-5837-149A00397652}"/>
              </a:ext>
            </a:extLst>
          </p:cNvPr>
          <p:cNvGraphicFramePr>
            <a:graphicFrameLocks noGrp="1"/>
          </p:cNvGraphicFramePr>
          <p:nvPr/>
        </p:nvGraphicFramePr>
        <p:xfrm>
          <a:off x="7365385" y="1382436"/>
          <a:ext cx="3302000" cy="5715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35969516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2123510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20103977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846124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Porcentaje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9274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8180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calibrados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362968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0A6469B-2313-EE63-FA40-D8C03AA50232}"/>
              </a:ext>
            </a:extLst>
          </p:cNvPr>
          <p:cNvGraphicFramePr>
            <a:graphicFrameLocks noGrp="1"/>
          </p:cNvGraphicFramePr>
          <p:nvPr/>
        </p:nvGraphicFramePr>
        <p:xfrm>
          <a:off x="1696595" y="895988"/>
          <a:ext cx="4856605" cy="5093325"/>
        </p:xfrm>
        <a:graphic>
          <a:graphicData uri="http://schemas.openxmlformats.org/drawingml/2006/table">
            <a:tbl>
              <a:tblPr/>
              <a:tblGrid>
                <a:gridCol w="241197">
                  <a:extLst>
                    <a:ext uri="{9D8B030D-6E8A-4147-A177-3AD203B41FA5}">
                      <a16:colId xmlns:a16="http://schemas.microsoft.com/office/drawing/2014/main" val="1490740301"/>
                    </a:ext>
                  </a:extLst>
                </a:gridCol>
                <a:gridCol w="452244">
                  <a:extLst>
                    <a:ext uri="{9D8B030D-6E8A-4147-A177-3AD203B41FA5}">
                      <a16:colId xmlns:a16="http://schemas.microsoft.com/office/drawing/2014/main" val="1338677785"/>
                    </a:ext>
                  </a:extLst>
                </a:gridCol>
                <a:gridCol w="806503">
                  <a:extLst>
                    <a:ext uri="{9D8B030D-6E8A-4147-A177-3AD203B41FA5}">
                      <a16:colId xmlns:a16="http://schemas.microsoft.com/office/drawing/2014/main" val="668679412"/>
                    </a:ext>
                  </a:extLst>
                </a:gridCol>
                <a:gridCol w="542694">
                  <a:extLst>
                    <a:ext uri="{9D8B030D-6E8A-4147-A177-3AD203B41FA5}">
                      <a16:colId xmlns:a16="http://schemas.microsoft.com/office/drawing/2014/main" val="1604222481"/>
                    </a:ext>
                  </a:extLst>
                </a:gridCol>
                <a:gridCol w="723592">
                  <a:extLst>
                    <a:ext uri="{9D8B030D-6E8A-4147-A177-3AD203B41FA5}">
                      <a16:colId xmlns:a16="http://schemas.microsoft.com/office/drawing/2014/main" val="1137072990"/>
                    </a:ext>
                  </a:extLst>
                </a:gridCol>
                <a:gridCol w="743691">
                  <a:extLst>
                    <a:ext uri="{9D8B030D-6E8A-4147-A177-3AD203B41FA5}">
                      <a16:colId xmlns:a16="http://schemas.microsoft.com/office/drawing/2014/main" val="1227540326"/>
                    </a:ext>
                  </a:extLst>
                </a:gridCol>
                <a:gridCol w="743691">
                  <a:extLst>
                    <a:ext uri="{9D8B030D-6E8A-4147-A177-3AD203B41FA5}">
                      <a16:colId xmlns:a16="http://schemas.microsoft.com/office/drawing/2014/main" val="3863317131"/>
                    </a:ext>
                  </a:extLst>
                </a:gridCol>
                <a:gridCol w="602993">
                  <a:extLst>
                    <a:ext uri="{9D8B030D-6E8A-4147-A177-3AD203B41FA5}">
                      <a16:colId xmlns:a16="http://schemas.microsoft.com/office/drawing/2014/main" val="4213409398"/>
                    </a:ext>
                  </a:extLst>
                </a:gridCol>
              </a:tblGrid>
              <a:tr h="326610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541" marR="7541" marT="7541" marB="0" anchor="b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CÓDIGO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EQUIPO DE MEDICIÓN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DE LECTURA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RANGO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315659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TVG-P19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1-1/4"-11.5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662483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TVG-P21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3-1/2"-8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468391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TVG-P29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1/4"-18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03515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343370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833065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797498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1-1/4"-11.5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FEBRERO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72288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92937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TVG-P08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668441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TVG-P09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3/8"-18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366073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TVG-P10 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1/8"-27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MARZO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424231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3/8"-18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96734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5808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TVG-P18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1"-11.5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ABRIL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165012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TVG-P20 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1/8"-27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467003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TVG-P30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735226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TVG-P32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3/4"-14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95822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2-1/2"-8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000156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TVG-P31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29997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TVG-P33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1/2"-8NPTL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JUNIO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945548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TVG-P07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MACHO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3/4"-14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615401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1/2"-14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065810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TVG-P15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444644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TVG-P16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AGOSTO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437141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PA-001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ANILLO PATRON 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1-2 PULGADAS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7541" marR="7541" marT="75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51197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TVG-P13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3-1/2"-8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SEPTIEMBRE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SEPTIEMBRE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165460"/>
                  </a:ext>
                </a:extLst>
              </a:tr>
              <a:tr h="1765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TVG-P17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GAGE HEMBRA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1/4"-18 NPT L1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 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 </a:t>
                      </a:r>
                    </a:p>
                  </a:txBody>
                  <a:tcPr marL="7541" marR="7541" marT="75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982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3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189E5-80B6-03AB-4645-CED167F4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A42F06-93DC-05FB-EEE7-9285FF17DBF5}"/>
              </a:ext>
            </a:extLst>
          </p:cNvPr>
          <p:cNvSpPr txBox="1"/>
          <p:nvPr/>
        </p:nvSpPr>
        <p:spPr>
          <a:xfrm>
            <a:off x="8016240" y="6300436"/>
            <a:ext cx="33534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s-MX" altLang="zh-CN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CALIBRACION Y VERIFICACION   </a:t>
            </a:r>
            <a:endParaRPr kumimoji="1" lang="zh-CN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19BF68-91F4-C212-7742-99999C638BB6}"/>
              </a:ext>
            </a:extLst>
          </p:cNvPr>
          <p:cNvSpPr txBox="1"/>
          <p:nvPr/>
        </p:nvSpPr>
        <p:spPr>
          <a:xfrm>
            <a:off x="3063240" y="219010"/>
            <a:ext cx="697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EQUIPOS DE MEDICION GAGES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D5B01EA-2FB8-2086-FCBC-300F11856E24}"/>
              </a:ext>
            </a:extLst>
          </p:cNvPr>
          <p:cNvGraphicFramePr>
            <a:graphicFrameLocks noGrp="1"/>
          </p:cNvGraphicFramePr>
          <p:nvPr/>
        </p:nvGraphicFramePr>
        <p:xfrm>
          <a:off x="981113" y="1789559"/>
          <a:ext cx="4485907" cy="1517312"/>
        </p:xfrm>
        <a:graphic>
          <a:graphicData uri="http://schemas.openxmlformats.org/drawingml/2006/table">
            <a:tbl>
              <a:tblPr/>
              <a:tblGrid>
                <a:gridCol w="1061311">
                  <a:extLst>
                    <a:ext uri="{9D8B030D-6E8A-4147-A177-3AD203B41FA5}">
                      <a16:colId xmlns:a16="http://schemas.microsoft.com/office/drawing/2014/main" val="350306471"/>
                    </a:ext>
                  </a:extLst>
                </a:gridCol>
                <a:gridCol w="1103763">
                  <a:extLst>
                    <a:ext uri="{9D8B030D-6E8A-4147-A177-3AD203B41FA5}">
                      <a16:colId xmlns:a16="http://schemas.microsoft.com/office/drawing/2014/main" val="3993602467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1265849942"/>
                    </a:ext>
                  </a:extLst>
                </a:gridCol>
                <a:gridCol w="201649">
                  <a:extLst>
                    <a:ext uri="{9D8B030D-6E8A-4147-A177-3AD203B41FA5}">
                      <a16:colId xmlns:a16="http://schemas.microsoft.com/office/drawing/2014/main" val="1579081384"/>
                    </a:ext>
                  </a:extLst>
                </a:gridCol>
                <a:gridCol w="201649">
                  <a:extLst>
                    <a:ext uri="{9D8B030D-6E8A-4147-A177-3AD203B41FA5}">
                      <a16:colId xmlns:a16="http://schemas.microsoft.com/office/drawing/2014/main" val="814778433"/>
                    </a:ext>
                  </a:extLst>
                </a:gridCol>
                <a:gridCol w="201649">
                  <a:extLst>
                    <a:ext uri="{9D8B030D-6E8A-4147-A177-3AD203B41FA5}">
                      <a16:colId xmlns:a16="http://schemas.microsoft.com/office/drawing/2014/main" val="1471688389"/>
                    </a:ext>
                  </a:extLst>
                </a:gridCol>
                <a:gridCol w="566032">
                  <a:extLst>
                    <a:ext uri="{9D8B030D-6E8A-4147-A177-3AD203B41FA5}">
                      <a16:colId xmlns:a16="http://schemas.microsoft.com/office/drawing/2014/main" val="3223138238"/>
                    </a:ext>
                  </a:extLst>
                </a:gridCol>
                <a:gridCol w="933954">
                  <a:extLst>
                    <a:ext uri="{9D8B030D-6E8A-4147-A177-3AD203B41FA5}">
                      <a16:colId xmlns:a16="http://schemas.microsoft.com/office/drawing/2014/main" val="227094266"/>
                    </a:ext>
                  </a:extLst>
                </a:gridCol>
              </a:tblGrid>
              <a:tr h="794784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FW05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FW06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FW07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FW08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PORCENTAJE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707626"/>
                  </a:ext>
                </a:extLst>
              </a:tr>
              <a:tr h="3612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11008"/>
                  </a:ext>
                </a:extLst>
              </a:tr>
              <a:tr h="3612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verificados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854037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5DC64BDF-5032-FD16-8907-3C22EA12C1DE}"/>
              </a:ext>
            </a:extLst>
          </p:cNvPr>
          <p:cNvGraphicFramePr>
            <a:graphicFrameLocks/>
          </p:cNvGraphicFramePr>
          <p:nvPr/>
        </p:nvGraphicFramePr>
        <p:xfrm>
          <a:off x="1658075" y="4063426"/>
          <a:ext cx="2810329" cy="179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4E9E763A-712E-31F7-F623-1CBF9A706207}"/>
              </a:ext>
            </a:extLst>
          </p:cNvPr>
          <p:cNvGraphicFramePr>
            <a:graphicFrameLocks/>
          </p:cNvGraphicFramePr>
          <p:nvPr/>
        </p:nvGraphicFramePr>
        <p:xfrm>
          <a:off x="6751330" y="1618893"/>
          <a:ext cx="4765675" cy="374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86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938C-8442-688F-0A4E-0F29943AE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71A9024-6CC6-C8C6-AFFD-67FD698BF3B0}"/>
              </a:ext>
            </a:extLst>
          </p:cNvPr>
          <p:cNvSpPr txBox="1"/>
          <p:nvPr/>
        </p:nvSpPr>
        <p:spPr>
          <a:xfrm>
            <a:off x="3295942" y="828588"/>
            <a:ext cx="5930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EQUIPOS DE MEDICION VERNIER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C07FA10-00FF-855D-2D0A-BFADA745EFAE}"/>
              </a:ext>
            </a:extLst>
          </p:cNvPr>
          <p:cNvGraphicFramePr>
            <a:graphicFrameLocks/>
          </p:cNvGraphicFramePr>
          <p:nvPr/>
        </p:nvGraphicFramePr>
        <p:xfrm>
          <a:off x="2218871" y="4118610"/>
          <a:ext cx="2810329" cy="179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27E4055-0E19-8C1D-5A0B-9F5378FDDB37}"/>
              </a:ext>
            </a:extLst>
          </p:cNvPr>
          <p:cNvSpPr txBox="1"/>
          <p:nvPr/>
        </p:nvSpPr>
        <p:spPr>
          <a:xfrm>
            <a:off x="8016240" y="6300436"/>
            <a:ext cx="33534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s-MX" altLang="zh-CN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CALIBRACION Y VERIFICACION   </a:t>
            </a:r>
            <a:endParaRPr kumimoji="1" lang="zh-CN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7A481AA-99C1-A694-2001-1457521525DA}"/>
              </a:ext>
            </a:extLst>
          </p:cNvPr>
          <p:cNvGraphicFramePr>
            <a:graphicFrameLocks noGrp="1"/>
          </p:cNvGraphicFramePr>
          <p:nvPr/>
        </p:nvGraphicFramePr>
        <p:xfrm>
          <a:off x="1624383" y="1978339"/>
          <a:ext cx="3632198" cy="1153167"/>
        </p:xfrm>
        <a:graphic>
          <a:graphicData uri="http://schemas.openxmlformats.org/drawingml/2006/table">
            <a:tbl>
              <a:tblPr/>
              <a:tblGrid>
                <a:gridCol w="949181">
                  <a:extLst>
                    <a:ext uri="{9D8B030D-6E8A-4147-A177-3AD203B41FA5}">
                      <a16:colId xmlns:a16="http://schemas.microsoft.com/office/drawing/2014/main" val="2288595971"/>
                    </a:ext>
                  </a:extLst>
                </a:gridCol>
                <a:gridCol w="759345">
                  <a:extLst>
                    <a:ext uri="{9D8B030D-6E8A-4147-A177-3AD203B41FA5}">
                      <a16:colId xmlns:a16="http://schemas.microsoft.com/office/drawing/2014/main" val="1274747448"/>
                    </a:ext>
                  </a:extLst>
                </a:gridCol>
                <a:gridCol w="180344">
                  <a:extLst>
                    <a:ext uri="{9D8B030D-6E8A-4147-A177-3AD203B41FA5}">
                      <a16:colId xmlns:a16="http://schemas.microsoft.com/office/drawing/2014/main" val="382872700"/>
                    </a:ext>
                  </a:extLst>
                </a:gridCol>
                <a:gridCol w="180344">
                  <a:extLst>
                    <a:ext uri="{9D8B030D-6E8A-4147-A177-3AD203B41FA5}">
                      <a16:colId xmlns:a16="http://schemas.microsoft.com/office/drawing/2014/main" val="2214536420"/>
                    </a:ext>
                  </a:extLst>
                </a:gridCol>
                <a:gridCol w="180344">
                  <a:extLst>
                    <a:ext uri="{9D8B030D-6E8A-4147-A177-3AD203B41FA5}">
                      <a16:colId xmlns:a16="http://schemas.microsoft.com/office/drawing/2014/main" val="467402981"/>
                    </a:ext>
                  </a:extLst>
                </a:gridCol>
                <a:gridCol w="180344">
                  <a:extLst>
                    <a:ext uri="{9D8B030D-6E8A-4147-A177-3AD203B41FA5}">
                      <a16:colId xmlns:a16="http://schemas.microsoft.com/office/drawing/2014/main" val="673215843"/>
                    </a:ext>
                  </a:extLst>
                </a:gridCol>
                <a:gridCol w="253115">
                  <a:extLst>
                    <a:ext uri="{9D8B030D-6E8A-4147-A177-3AD203B41FA5}">
                      <a16:colId xmlns:a16="http://schemas.microsoft.com/office/drawing/2014/main" val="267789339"/>
                    </a:ext>
                  </a:extLst>
                </a:gridCol>
                <a:gridCol w="949181">
                  <a:extLst>
                    <a:ext uri="{9D8B030D-6E8A-4147-A177-3AD203B41FA5}">
                      <a16:colId xmlns:a16="http://schemas.microsoft.com/office/drawing/2014/main" val="2076619050"/>
                    </a:ext>
                  </a:extLst>
                </a:gridCol>
              </a:tblGrid>
              <a:tr h="672681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PORCENTAJE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878898"/>
                  </a:ext>
                </a:extLst>
              </a:tr>
              <a:tr h="2402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317277"/>
                  </a:ext>
                </a:extLst>
              </a:tr>
              <a:tr h="2402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Equipos verificados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728156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BF93F96-ED5F-E009-828F-30A38D1444B8}"/>
              </a:ext>
            </a:extLst>
          </p:cNvPr>
          <p:cNvGraphicFramePr>
            <a:graphicFrameLocks/>
          </p:cNvGraphicFramePr>
          <p:nvPr/>
        </p:nvGraphicFramePr>
        <p:xfrm>
          <a:off x="6326724" y="2330676"/>
          <a:ext cx="4558394" cy="315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901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607</Words>
  <Application>Microsoft Office PowerPoint</Application>
  <PresentationFormat>Panorámica</PresentationFormat>
  <Paragraphs>307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DengXian</vt:lpstr>
      <vt:lpstr>Arial</vt:lpstr>
      <vt:lpstr>Arial Black</vt:lpstr>
      <vt:lpstr>Arya</vt:lpstr>
      <vt:lpstr>Calibri</vt:lpstr>
      <vt:lpstr>Calibri Light</vt:lpstr>
      <vt:lpstr>Source Han Sans CN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SGC</dc:creator>
  <cp:lastModifiedBy>SGC</cp:lastModifiedBy>
  <cp:revision>2</cp:revision>
  <dcterms:created xsi:type="dcterms:W3CDTF">2024-08-25T15:44:38Z</dcterms:created>
  <dcterms:modified xsi:type="dcterms:W3CDTF">2024-08-25T18:03:02Z</dcterms:modified>
</cp:coreProperties>
</file>